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handoutMasterIdLst>
    <p:handoutMasterId r:id="rId13"/>
  </p:handoutMasterIdLst>
  <p:sldIdLst>
    <p:sldId id="259" r:id="rId2"/>
    <p:sldId id="284" r:id="rId3"/>
    <p:sldId id="285" r:id="rId4"/>
    <p:sldId id="286" r:id="rId5"/>
    <p:sldId id="287" r:id="rId6"/>
    <p:sldId id="288" r:id="rId7"/>
    <p:sldId id="289" r:id="rId8"/>
    <p:sldId id="291" r:id="rId9"/>
    <p:sldId id="292" r:id="rId10"/>
    <p:sldId id="293"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Rockwell" panose="02060603020205020403" pitchFamily="18" charset="0"/>
      <p:regular r:id="rId20"/>
      <p:bold r:id="rId21"/>
      <p:italic r:id="rId22"/>
      <p:boldItalic r:id="rId23"/>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821" autoAdjust="0"/>
  </p:normalViewPr>
  <p:slideViewPr>
    <p:cSldViewPr snapToGrid="0">
      <p:cViewPr varScale="1">
        <p:scale>
          <a:sx n="81" d="100"/>
          <a:sy n="81" d="100"/>
        </p:scale>
        <p:origin x="653" y="67"/>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dirty="0"/>
              <a:t>Introduction to the Module and the Limits to Growth</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dirty="0"/>
              <a:t>Introduction to the Module and the Limits to Growth</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dirty="0"/>
              <a:t>Introduction to the Module and the Limits to Growth</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dirty="0"/>
              <a:t>Introduction to the Module and the Limits to Growth</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dirty="0"/>
              <a:t>Introduction to the Module and the Limits to Growth</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dirty="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Introduction to the Module and the Limits to Growth</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dirty="0"/>
              <a:t>Introduction to the Module and the Limits to Growth</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Placeholder 43" descr="A close-up of a flower&#10;&#10;Description generated with very high confidence">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p:txBody>
          <a:bodyPr rtlCol="0"/>
          <a:lstStyle/>
          <a:p>
            <a:r>
              <a:rPr lang="en-GB" b="0" i="0" dirty="0">
                <a:solidFill>
                  <a:srgbClr val="FFFF00"/>
                </a:solidFill>
                <a:effectLst/>
                <a:latin typeface="Times New Roman" panose="02020603050405020304" pitchFamily="18" charset="0"/>
              </a:rPr>
              <a:t>1. Introduction to the Module, and the Limits to Growth</a:t>
            </a: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494607" y="1704599"/>
            <a:ext cx="6167120" cy="1292662"/>
          </a:xfrm>
          <a:prstGeom prst="rect">
            <a:avLst/>
          </a:prstGeom>
          <a:solidFill>
            <a:schemeClr val="tx1">
              <a:lumMod val="85000"/>
              <a:lumOff val="15000"/>
              <a:alpha val="90000"/>
            </a:schemeClr>
          </a:solidFill>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Protection </a:t>
            </a:r>
          </a:p>
          <a:p>
            <a:endParaRPr lang="en-GB" dirty="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2"/>
          <a:srcRect l="11" r="11"/>
          <a:stretch>
            <a:fillRect/>
          </a:stretch>
        </p:blipFill>
        <p:spPr>
          <a:xfrm>
            <a:off x="86715" y="86714"/>
            <a:ext cx="12018572" cy="6684572"/>
          </a:xfrm>
          <a:prstGeom prst="rect">
            <a:avLst/>
          </a:prstGeom>
        </p:spPr>
      </p:pic>
      <p:sp>
        <p:nvSpPr>
          <p:cNvPr id="6" name="TextBox 5">
            <a:extLst>
              <a:ext uri="{FF2B5EF4-FFF2-40B4-BE49-F238E27FC236}">
                <a16:creationId xmlns:a16="http://schemas.microsoft.com/office/drawing/2014/main" id="{12B84190-79AD-47A7-876D-DC5CB7F8F35E}"/>
              </a:ext>
            </a:extLst>
          </p:cNvPr>
          <p:cNvSpPr txBox="1"/>
          <p:nvPr/>
        </p:nvSpPr>
        <p:spPr>
          <a:xfrm>
            <a:off x="1725105" y="1027522"/>
            <a:ext cx="8870623" cy="4656841"/>
          </a:xfrm>
          <a:prstGeom prst="rect">
            <a:avLst/>
          </a:prstGeom>
          <a:solidFill>
            <a:schemeClr val="tx1">
              <a:lumMod val="75000"/>
              <a:lumOff val="25000"/>
              <a:alpha val="90000"/>
            </a:schemeClr>
          </a:solidFill>
        </p:spPr>
        <p:txBody>
          <a:bodyPr wrap="square" lIns="0" tIns="0" rIns="0" bIns="0" rtlCol="0">
            <a:noAutofit/>
          </a:bodyPr>
          <a:lstStyle/>
          <a:p>
            <a:pPr algn="l"/>
            <a:endParaRPr lang="en-GB" sz="1200" dirty="0">
              <a:solidFill>
                <a:schemeClr val="tx1">
                  <a:lumMod val="75000"/>
                  <a:lumOff val="25000"/>
                </a:schemeClr>
              </a:solidFill>
              <a:latin typeface="+mn-lt"/>
            </a:endParaRPr>
          </a:p>
        </p:txBody>
      </p:sp>
      <p:sp>
        <p:nvSpPr>
          <p:cNvPr id="7" name="TextBox 6">
            <a:extLst>
              <a:ext uri="{FF2B5EF4-FFF2-40B4-BE49-F238E27FC236}">
                <a16:creationId xmlns:a16="http://schemas.microsoft.com/office/drawing/2014/main" id="{F40EA236-3AA3-40AA-AFA5-DDA70A9CEDB9}"/>
              </a:ext>
            </a:extLst>
          </p:cNvPr>
          <p:cNvSpPr txBox="1"/>
          <p:nvPr/>
        </p:nvSpPr>
        <p:spPr>
          <a:xfrm>
            <a:off x="1725105" y="1027522"/>
            <a:ext cx="8870623" cy="4656841"/>
          </a:xfrm>
          <a:prstGeom prst="rect">
            <a:avLst/>
          </a:prstGeom>
          <a:noFill/>
        </p:spPr>
        <p:txBody>
          <a:bodyPr wrap="square" lIns="0" tIns="0" rIns="0" bIns="0" rtlCol="0" anchor="ctr">
            <a:noAutofit/>
          </a:bodyPr>
          <a:lstStyle/>
          <a:p>
            <a:pPr algn="ctr">
              <a:spcAft>
                <a:spcPts val="1000"/>
              </a:spcAft>
            </a:pPr>
            <a:r>
              <a:rPr lang="en-GB" sz="1900" b="1" dirty="0">
                <a:solidFill>
                  <a:schemeClr val="bg1"/>
                </a:solidFill>
                <a:latin typeface="+mn-lt"/>
              </a:rPr>
              <a:t>Summary</a:t>
            </a:r>
          </a:p>
          <a:p>
            <a:pPr marL="442913" indent="-247650">
              <a:spcAft>
                <a:spcPts val="1000"/>
              </a:spcAft>
              <a:buFont typeface="Arial" panose="020B0604020202020204" pitchFamily="34" charset="0"/>
              <a:buChar char="•"/>
            </a:pPr>
            <a:r>
              <a:rPr lang="en-GB" sz="1700" dirty="0">
                <a:solidFill>
                  <a:schemeClr val="bg1"/>
                </a:solidFill>
                <a:latin typeface="+mn-lt"/>
              </a:rPr>
              <a:t>Our topic is the particular challenge posed by environmental change</a:t>
            </a:r>
          </a:p>
          <a:p>
            <a:pPr marL="442913" indent="-247650">
              <a:spcAft>
                <a:spcPts val="1000"/>
              </a:spcAft>
              <a:buFont typeface="Arial" panose="020B0604020202020204" pitchFamily="34" charset="0"/>
              <a:buChar char="•"/>
            </a:pPr>
            <a:r>
              <a:rPr lang="en-GB" sz="1700" dirty="0">
                <a:solidFill>
                  <a:schemeClr val="bg1"/>
                </a:solidFill>
                <a:latin typeface="+mn-lt"/>
              </a:rPr>
              <a:t>But we must address our topic indirectly</a:t>
            </a:r>
          </a:p>
          <a:p>
            <a:pPr marL="900113" lvl="1" indent="-247650">
              <a:spcAft>
                <a:spcPts val="1000"/>
              </a:spcAft>
              <a:buFont typeface="Arial" panose="020B0604020202020204" pitchFamily="34" charset="0"/>
              <a:buChar char="•"/>
            </a:pPr>
            <a:r>
              <a:rPr lang="en-GB" sz="1600" dirty="0">
                <a:solidFill>
                  <a:schemeClr val="bg1"/>
                </a:solidFill>
              </a:rPr>
              <a:t>Environmental problems are mediated to us by </a:t>
            </a:r>
            <a:r>
              <a:rPr lang="en-GB" sz="1600" i="1" dirty="0">
                <a:solidFill>
                  <a:schemeClr val="bg1"/>
                </a:solidFill>
              </a:rPr>
              <a:t>disagreements over policy</a:t>
            </a:r>
            <a:endParaRPr lang="en-GB" sz="1600" dirty="0">
              <a:solidFill>
                <a:schemeClr val="bg1"/>
              </a:solidFill>
            </a:endParaRPr>
          </a:p>
          <a:p>
            <a:pPr marL="900113" lvl="1" indent="-247650">
              <a:spcAft>
                <a:spcPts val="1000"/>
              </a:spcAft>
              <a:buFont typeface="Arial" panose="020B0604020202020204" pitchFamily="34" charset="0"/>
              <a:buChar char="•"/>
            </a:pPr>
            <a:r>
              <a:rPr lang="en-GB" sz="1600" dirty="0">
                <a:solidFill>
                  <a:schemeClr val="bg1"/>
                </a:solidFill>
              </a:rPr>
              <a:t>Policy disagreements consist of different </a:t>
            </a:r>
            <a:r>
              <a:rPr lang="en-GB" sz="1600" i="1" dirty="0">
                <a:solidFill>
                  <a:schemeClr val="bg1"/>
                </a:solidFill>
              </a:rPr>
              <a:t>ethical</a:t>
            </a:r>
            <a:r>
              <a:rPr lang="en-GB" sz="1600" dirty="0">
                <a:solidFill>
                  <a:schemeClr val="bg1"/>
                </a:solidFill>
              </a:rPr>
              <a:t> and </a:t>
            </a:r>
            <a:r>
              <a:rPr lang="en-GB" sz="1600" i="1" dirty="0">
                <a:solidFill>
                  <a:schemeClr val="bg1"/>
                </a:solidFill>
              </a:rPr>
              <a:t>economic</a:t>
            </a:r>
            <a:r>
              <a:rPr lang="en-GB" sz="1600" dirty="0">
                <a:solidFill>
                  <a:schemeClr val="bg1"/>
                </a:solidFill>
              </a:rPr>
              <a:t> perspectives</a:t>
            </a:r>
            <a:endParaRPr lang="en-GB" sz="1600" dirty="0">
              <a:solidFill>
                <a:schemeClr val="bg1"/>
              </a:solidFill>
              <a:latin typeface="+mn-lt"/>
            </a:endParaRPr>
          </a:p>
          <a:p>
            <a:pPr marL="442913" indent="-247650">
              <a:spcAft>
                <a:spcPts val="1000"/>
              </a:spcAft>
              <a:buFont typeface="Arial" panose="020B0604020202020204" pitchFamily="34" charset="0"/>
              <a:buChar char="•"/>
            </a:pPr>
            <a:r>
              <a:rPr lang="en-GB" sz="1700" dirty="0">
                <a:solidFill>
                  <a:schemeClr val="bg1"/>
                </a:solidFill>
                <a:latin typeface="+mn-lt"/>
              </a:rPr>
              <a:t>Crucial to the issue is the question of reason: what counts as a reasonable response to environmental problems?</a:t>
            </a:r>
          </a:p>
          <a:p>
            <a:pPr marL="900113" lvl="1" indent="-247650">
              <a:spcAft>
                <a:spcPts val="1000"/>
              </a:spcAft>
              <a:buFont typeface="Arial" panose="020B0604020202020204" pitchFamily="34" charset="0"/>
              <a:buChar char="•"/>
            </a:pPr>
            <a:r>
              <a:rPr lang="en-GB" sz="1600" dirty="0">
                <a:solidFill>
                  <a:schemeClr val="bg1"/>
                </a:solidFill>
              </a:rPr>
              <a:t>What do we know about the risks we face? How effectively can we mitigate them?</a:t>
            </a:r>
          </a:p>
          <a:p>
            <a:pPr marL="900113" lvl="1" indent="-247650">
              <a:spcAft>
                <a:spcPts val="1000"/>
              </a:spcAft>
              <a:buFont typeface="Arial" panose="020B0604020202020204" pitchFamily="34" charset="0"/>
              <a:buChar char="•"/>
            </a:pPr>
            <a:r>
              <a:rPr lang="en-GB" sz="1600" dirty="0">
                <a:solidFill>
                  <a:schemeClr val="bg1"/>
                </a:solidFill>
              </a:rPr>
              <a:t>What precisely is the problem we face—and is it tractable?</a:t>
            </a:r>
          </a:p>
          <a:p>
            <a:pPr marL="442913" indent="-247650">
              <a:spcAft>
                <a:spcPts val="1000"/>
              </a:spcAft>
              <a:buFont typeface="Arial" panose="020B0604020202020204" pitchFamily="34" charset="0"/>
              <a:buChar char="•"/>
            </a:pPr>
            <a:r>
              <a:rPr lang="en-GB" sz="1700" dirty="0">
                <a:solidFill>
                  <a:schemeClr val="bg1"/>
                </a:solidFill>
                <a:latin typeface="+mn-lt"/>
              </a:rPr>
              <a:t>Different perspectives on </a:t>
            </a:r>
            <a:r>
              <a:rPr lang="en-GB" sz="1700">
                <a:solidFill>
                  <a:schemeClr val="bg1"/>
                </a:solidFill>
                <a:latin typeface="+mn-lt"/>
              </a:rPr>
              <a:t>environmental protection </a:t>
            </a:r>
            <a:r>
              <a:rPr lang="en-GB" sz="1700" dirty="0">
                <a:solidFill>
                  <a:schemeClr val="bg1"/>
                </a:solidFill>
                <a:latin typeface="+mn-lt"/>
              </a:rPr>
              <a:t>manifest different combinations of ethical and economic reasons</a:t>
            </a:r>
          </a:p>
          <a:p>
            <a:pPr marL="442913" indent="-247650">
              <a:spcAft>
                <a:spcPts val="1000"/>
              </a:spcAft>
              <a:buFont typeface="Arial" panose="020B0604020202020204" pitchFamily="34" charset="0"/>
              <a:buChar char="•"/>
            </a:pPr>
            <a:r>
              <a:rPr lang="en-GB" sz="1700" dirty="0">
                <a:solidFill>
                  <a:schemeClr val="bg1"/>
                </a:solidFill>
              </a:rPr>
              <a:t>After examining these, we will “test” them (to destruction?) against the most important challenge of our time: climate change</a:t>
            </a:r>
            <a:endParaRPr lang="en-GB" sz="1700" dirty="0">
              <a:solidFill>
                <a:schemeClr val="bg1"/>
              </a:solidFill>
              <a:latin typeface="+mn-lt"/>
            </a:endParaRP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p:txBody>
          <a:bodyPr/>
          <a:lstStyle/>
          <a:p>
            <a:r>
              <a:rPr lang="en-GB"/>
              <a:t>Introduction to the Module and the Limits to Growth</a:t>
            </a:r>
            <a:endParaRPr lang="en-GB" dirty="0"/>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rtl="0"/>
            <a:fld id="{19B51A1E-902D-48AF-9020-955120F399B6}" type="slidenum">
              <a:rPr lang="en-GB" noProof="0" smtClean="0"/>
              <a:pPr rtl="0"/>
              <a:t>10</a:t>
            </a:fld>
            <a:endParaRPr lang="en-GB" noProof="0"/>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35037-A2AE-4BC5-8279-3C6D373A0F84}"/>
              </a:ext>
            </a:extLst>
          </p:cNvPr>
          <p:cNvSpPr>
            <a:spLocks noGrp="1"/>
          </p:cNvSpPr>
          <p:nvPr>
            <p:ph idx="1"/>
          </p:nvPr>
        </p:nvSpPr>
        <p:spPr/>
        <p:txBody>
          <a:bodyPr anchor="ctr"/>
          <a:lstStyle/>
          <a:p>
            <a:pPr marL="0" indent="0">
              <a:lnSpc>
                <a:spcPct val="100000"/>
              </a:lnSpc>
              <a:spcBef>
                <a:spcPts val="1500"/>
              </a:spcBef>
              <a:buNone/>
            </a:pPr>
            <a:r>
              <a:rPr lang="en-GB" sz="2100" b="1" dirty="0">
                <a:solidFill>
                  <a:schemeClr val="tx1"/>
                </a:solidFill>
              </a:rPr>
              <a:t>Our theme: the depth and scope of debates about environmental problems and their solutions</a:t>
            </a:r>
          </a:p>
          <a:p>
            <a:pPr lvl="1"/>
            <a:r>
              <a:rPr lang="en-GB" sz="1600" b="0" dirty="0">
                <a:solidFill>
                  <a:schemeClr val="tx1"/>
                </a:solidFill>
              </a:rPr>
              <a:t>What, precisely, </a:t>
            </a:r>
            <a:r>
              <a:rPr lang="en-GB" sz="1600" b="0" i="1" dirty="0">
                <a:solidFill>
                  <a:schemeClr val="tx1"/>
                </a:solidFill>
              </a:rPr>
              <a:t>are </a:t>
            </a:r>
            <a:r>
              <a:rPr lang="en-GB" sz="1600" b="0" dirty="0">
                <a:solidFill>
                  <a:schemeClr val="tx1"/>
                </a:solidFill>
              </a:rPr>
              <a:t>environmental problems? How significant are they?</a:t>
            </a:r>
          </a:p>
          <a:p>
            <a:pPr lvl="1"/>
            <a:r>
              <a:rPr lang="en-GB" sz="1600" b="0" dirty="0">
                <a:solidFill>
                  <a:schemeClr val="tx1"/>
                </a:solidFill>
              </a:rPr>
              <a:t>What counts as a “solution”? How do we reconcile competing demands on the environment?</a:t>
            </a:r>
          </a:p>
          <a:p>
            <a:pPr marL="0" indent="0">
              <a:lnSpc>
                <a:spcPct val="100000"/>
              </a:lnSpc>
              <a:spcBef>
                <a:spcPts val="1500"/>
              </a:spcBef>
              <a:buNone/>
            </a:pPr>
            <a:r>
              <a:rPr lang="en-GB" sz="2100" b="1" dirty="0">
                <a:solidFill>
                  <a:schemeClr val="tx1"/>
                </a:solidFill>
              </a:rPr>
              <a:t>Our “way in”: do environmental problems have a (simple) root cause?</a:t>
            </a:r>
          </a:p>
          <a:p>
            <a:pPr marL="733425" lvl="1" indent="-457200">
              <a:buFont typeface="+mj-lt"/>
              <a:buAutoNum type="arabicPeriod"/>
            </a:pPr>
            <a:r>
              <a:rPr lang="en-GB" sz="1600" b="0" dirty="0">
                <a:solidFill>
                  <a:schemeClr val="tx1"/>
                </a:solidFill>
              </a:rPr>
              <a:t>Environmental problems are significant to the extent that they have unavoidable and serious consequences (i.e., we transgress some “limit”)</a:t>
            </a:r>
          </a:p>
          <a:p>
            <a:pPr marL="733425" lvl="1" indent="-457200">
              <a:buFont typeface="+mj-lt"/>
              <a:buAutoNum type="arabicPeriod"/>
            </a:pPr>
            <a:r>
              <a:rPr lang="en-GB" sz="1600" b="0" dirty="0">
                <a:solidFill>
                  <a:schemeClr val="tx1"/>
                </a:solidFill>
              </a:rPr>
              <a:t>Solutions involve either avoiding these transgressions, or their consequences, or repairing the damage caused (to the extent possible)</a:t>
            </a:r>
          </a:p>
          <a:p>
            <a:pPr marL="733425" lvl="1" indent="-457200">
              <a:buFont typeface="+mj-lt"/>
              <a:buAutoNum type="arabicPeriod"/>
            </a:pPr>
            <a:r>
              <a:rPr lang="en-GB" sz="1600" b="0" dirty="0">
                <a:solidFill>
                  <a:schemeClr val="tx1"/>
                </a:solidFill>
              </a:rPr>
              <a:t>The question is, what are the limits we face, and what’s the best way of avoiding them/repairing the damage?</a:t>
            </a:r>
          </a:p>
          <a:p>
            <a:pPr lvl="2"/>
            <a:r>
              <a:rPr lang="en-GB" sz="1400" dirty="0">
                <a:solidFill>
                  <a:schemeClr val="tx1"/>
                </a:solidFill>
              </a:rPr>
              <a:t>Are limits-transgressions systemic (i.e., do they have transparent and predictable causes)?</a:t>
            </a:r>
          </a:p>
          <a:p>
            <a:pPr lvl="2"/>
            <a:r>
              <a:rPr lang="en-GB" sz="1400" dirty="0">
                <a:solidFill>
                  <a:schemeClr val="tx1"/>
                </a:solidFill>
              </a:rPr>
              <a:t>Or are they chaotic (i.e., are their causes opaque and unpredictable?)</a:t>
            </a:r>
          </a:p>
        </p:txBody>
      </p:sp>
      <p:sp>
        <p:nvSpPr>
          <p:cNvPr id="3" name="Title 2">
            <a:extLst>
              <a:ext uri="{FF2B5EF4-FFF2-40B4-BE49-F238E27FC236}">
                <a16:creationId xmlns:a16="http://schemas.microsoft.com/office/drawing/2014/main" id="{B53E88D2-D386-4792-BDEE-53B93B2A77C2}"/>
              </a:ext>
            </a:extLst>
          </p:cNvPr>
          <p:cNvSpPr>
            <a:spLocks noGrp="1"/>
          </p:cNvSpPr>
          <p:nvPr>
            <p:ph type="title"/>
          </p:nvPr>
        </p:nvSpPr>
        <p:spPr/>
        <p:txBody>
          <a:bodyPr/>
          <a:lstStyle/>
          <a:p>
            <a:r>
              <a:rPr lang="en-GB" dirty="0"/>
              <a:t>1. Introducing the module</a:t>
            </a:r>
          </a:p>
        </p:txBody>
      </p:sp>
      <p:sp>
        <p:nvSpPr>
          <p:cNvPr id="4" name="Slide Number Placeholder 3">
            <a:extLst>
              <a:ext uri="{FF2B5EF4-FFF2-40B4-BE49-F238E27FC236}">
                <a16:creationId xmlns:a16="http://schemas.microsoft.com/office/drawing/2014/main" id="{2594EDC3-73FA-43E9-BF3F-6CC9AC64D171}"/>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sp>
        <p:nvSpPr>
          <p:cNvPr id="5" name="Footer Placeholder 4">
            <a:extLst>
              <a:ext uri="{FF2B5EF4-FFF2-40B4-BE49-F238E27FC236}">
                <a16:creationId xmlns:a16="http://schemas.microsoft.com/office/drawing/2014/main" id="{B9B73C7A-B33C-4C8A-A536-F6730AD6B499}"/>
              </a:ext>
            </a:extLst>
          </p:cNvPr>
          <p:cNvSpPr>
            <a:spLocks noGrp="1"/>
          </p:cNvSpPr>
          <p:nvPr>
            <p:ph type="ftr" sz="quarter" idx="10"/>
          </p:nvPr>
        </p:nvSpPr>
        <p:spPr/>
        <p:txBody>
          <a:bodyPr/>
          <a:lstStyle/>
          <a:p>
            <a:pPr rtl="0"/>
            <a:r>
              <a:rPr lang="en-GB"/>
              <a:t>Introduction to the Module and the Limits to Growth</a:t>
            </a:r>
            <a:endParaRPr lang="en-GB" noProof="0" dirty="0"/>
          </a:p>
        </p:txBody>
      </p:sp>
    </p:spTree>
    <p:extLst>
      <p:ext uri="{BB962C8B-B14F-4D97-AF65-F5344CB8AC3E}">
        <p14:creationId xmlns:p14="http://schemas.microsoft.com/office/powerpoint/2010/main" val="302075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4F0C5-6139-4855-A48C-BEEDF776ACEC}"/>
              </a:ext>
            </a:extLst>
          </p:cNvPr>
          <p:cNvSpPr>
            <a:spLocks noGrp="1"/>
          </p:cNvSpPr>
          <p:nvPr>
            <p:ph type="title"/>
          </p:nvPr>
        </p:nvSpPr>
        <p:spPr/>
        <p:txBody>
          <a:bodyPr/>
          <a:lstStyle/>
          <a:p>
            <a:r>
              <a:rPr lang="en-GB" dirty="0"/>
              <a:t>An heuristic to simplify our questions</a:t>
            </a:r>
          </a:p>
        </p:txBody>
      </p:sp>
      <p:sp>
        <p:nvSpPr>
          <p:cNvPr id="4" name="Slide Number Placeholder 3">
            <a:extLst>
              <a:ext uri="{FF2B5EF4-FFF2-40B4-BE49-F238E27FC236}">
                <a16:creationId xmlns:a16="http://schemas.microsoft.com/office/drawing/2014/main" id="{8E3ACB7D-FD12-4528-9D2D-52BF3D0CE0BF}"/>
              </a:ext>
            </a:extLst>
          </p:cNvPr>
          <p:cNvSpPr>
            <a:spLocks noGrp="1"/>
          </p:cNvSpPr>
          <p:nvPr>
            <p:ph type="sldNum" sz="quarter" idx="11"/>
          </p:nvPr>
        </p:nvSpPr>
        <p:spPr/>
        <p:txBody>
          <a:bodyPr/>
          <a:lstStyle/>
          <a:p>
            <a:pPr rtl="0"/>
            <a:fld id="{19B51A1E-902D-48AF-9020-955120F399B6}" type="slidenum">
              <a:rPr lang="en-GB" noProof="0" smtClean="0"/>
              <a:pPr rtl="0"/>
              <a:t>3</a:t>
            </a:fld>
            <a:endParaRPr lang="en-GB" noProof="0"/>
          </a:p>
        </p:txBody>
      </p:sp>
      <p:sp>
        <p:nvSpPr>
          <p:cNvPr id="5" name="Footer Placeholder 4">
            <a:extLst>
              <a:ext uri="{FF2B5EF4-FFF2-40B4-BE49-F238E27FC236}">
                <a16:creationId xmlns:a16="http://schemas.microsoft.com/office/drawing/2014/main" id="{4CCE7894-4502-41AF-B042-E3BA5233ED67}"/>
              </a:ext>
            </a:extLst>
          </p:cNvPr>
          <p:cNvSpPr>
            <a:spLocks noGrp="1"/>
          </p:cNvSpPr>
          <p:nvPr>
            <p:ph type="ftr" sz="quarter" idx="10"/>
          </p:nvPr>
        </p:nvSpPr>
        <p:spPr/>
        <p:txBody>
          <a:bodyPr/>
          <a:lstStyle/>
          <a:p>
            <a:pPr rtl="0"/>
            <a:r>
              <a:rPr lang="en-GB"/>
              <a:t>Introduction to the Module and the Limits to Growth</a:t>
            </a:r>
            <a:endParaRPr lang="en-GB" noProof="0" dirty="0"/>
          </a:p>
        </p:txBody>
      </p:sp>
      <p:sp>
        <p:nvSpPr>
          <p:cNvPr id="6" name="Content Placeholder 4">
            <a:extLst>
              <a:ext uri="{FF2B5EF4-FFF2-40B4-BE49-F238E27FC236}">
                <a16:creationId xmlns:a16="http://schemas.microsoft.com/office/drawing/2014/main" id="{B7867411-49AB-4FD5-B06A-CF5C5613A0A6}"/>
              </a:ext>
            </a:extLst>
          </p:cNvPr>
          <p:cNvSpPr txBox="1">
            <a:spLocks/>
          </p:cNvSpPr>
          <p:nvPr/>
        </p:nvSpPr>
        <p:spPr>
          <a:xfrm>
            <a:off x="534813" y="2726450"/>
            <a:ext cx="11122374" cy="954741"/>
          </a:xfrm>
          <a:prstGeom prst="leftRightArrow">
            <a:avLst/>
          </a:prstGeom>
          <a:solidFill>
            <a:schemeClr val="accent3"/>
          </a:solidFill>
          <a:ln w="19050" cap="rnd"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Poles of environmental politics</a:t>
            </a:r>
          </a:p>
        </p:txBody>
      </p:sp>
      <p:cxnSp>
        <p:nvCxnSpPr>
          <p:cNvPr id="7" name="Straight Arrow Connector 6">
            <a:extLst>
              <a:ext uri="{FF2B5EF4-FFF2-40B4-BE49-F238E27FC236}">
                <a16:creationId xmlns:a16="http://schemas.microsoft.com/office/drawing/2014/main" id="{919F3F26-B836-4D15-833C-7AC148E329F2}"/>
              </a:ext>
            </a:extLst>
          </p:cNvPr>
          <p:cNvCxnSpPr>
            <a:cxnSpLocks/>
          </p:cNvCxnSpPr>
          <p:nvPr/>
        </p:nvCxnSpPr>
        <p:spPr>
          <a:xfrm flipV="1">
            <a:off x="1453346" y="2083371"/>
            <a:ext cx="0" cy="8850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7BCD8A2-2409-4B58-AC38-13972CF3EDB2}"/>
              </a:ext>
            </a:extLst>
          </p:cNvPr>
          <p:cNvCxnSpPr>
            <a:cxnSpLocks/>
          </p:cNvCxnSpPr>
          <p:nvPr/>
        </p:nvCxnSpPr>
        <p:spPr>
          <a:xfrm flipV="1">
            <a:off x="10588261" y="2083370"/>
            <a:ext cx="0" cy="885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9CCE05-5179-4252-93C1-80160712A547}"/>
              </a:ext>
            </a:extLst>
          </p:cNvPr>
          <p:cNvSpPr txBox="1"/>
          <p:nvPr/>
        </p:nvSpPr>
        <p:spPr>
          <a:xfrm>
            <a:off x="698735" y="1540781"/>
            <a:ext cx="1509220" cy="561343"/>
          </a:xfrm>
          <a:prstGeom prst="rect">
            <a:avLst/>
          </a:prstGeom>
          <a:noFill/>
        </p:spPr>
        <p:txBody>
          <a:bodyPr wrap="square" rtlCol="0" anchor="ctr">
            <a:noAutofit/>
          </a:bodyPr>
          <a:lstStyle/>
          <a:p>
            <a:pPr algn="ctr"/>
            <a:r>
              <a:rPr lang="en-GB" sz="1200" b="1" dirty="0"/>
              <a:t>Collectivism</a:t>
            </a:r>
          </a:p>
        </p:txBody>
      </p:sp>
      <p:sp>
        <p:nvSpPr>
          <p:cNvPr id="10" name="TextBox 9">
            <a:extLst>
              <a:ext uri="{FF2B5EF4-FFF2-40B4-BE49-F238E27FC236}">
                <a16:creationId xmlns:a16="http://schemas.microsoft.com/office/drawing/2014/main" id="{75DF68D0-8CF3-4BF1-8B2E-633E70588AA5}"/>
              </a:ext>
            </a:extLst>
          </p:cNvPr>
          <p:cNvSpPr txBox="1"/>
          <p:nvPr/>
        </p:nvSpPr>
        <p:spPr>
          <a:xfrm>
            <a:off x="9833651" y="1586489"/>
            <a:ext cx="1509220" cy="515635"/>
          </a:xfrm>
          <a:prstGeom prst="rect">
            <a:avLst/>
          </a:prstGeom>
          <a:noFill/>
        </p:spPr>
        <p:txBody>
          <a:bodyPr wrap="square" rtlCol="0" anchor="ctr">
            <a:noAutofit/>
          </a:bodyPr>
          <a:lstStyle/>
          <a:p>
            <a:pPr algn="ctr"/>
            <a:r>
              <a:rPr lang="en-GB" sz="1200" b="1" dirty="0"/>
              <a:t>Individualism</a:t>
            </a:r>
          </a:p>
        </p:txBody>
      </p:sp>
      <p:sp>
        <p:nvSpPr>
          <p:cNvPr id="11" name="TextBox 10">
            <a:extLst>
              <a:ext uri="{FF2B5EF4-FFF2-40B4-BE49-F238E27FC236}">
                <a16:creationId xmlns:a16="http://schemas.microsoft.com/office/drawing/2014/main" id="{C37F2AB4-EF4B-43D4-B377-1BC30D3DB0D4}"/>
              </a:ext>
            </a:extLst>
          </p:cNvPr>
          <p:cNvSpPr txBox="1"/>
          <p:nvPr/>
        </p:nvSpPr>
        <p:spPr>
          <a:xfrm>
            <a:off x="1160978" y="3681191"/>
            <a:ext cx="3668363" cy="2400657"/>
          </a:xfrm>
          <a:prstGeom prst="rect">
            <a:avLst/>
          </a:prstGeom>
          <a:noFill/>
        </p:spPr>
        <p:txBody>
          <a:bodyPr wrap="square" rtlCol="0">
            <a:spAutoFit/>
          </a:bodyPr>
          <a:lstStyle/>
          <a:p>
            <a:pPr marL="892175" indent="-892175">
              <a:tabLst>
                <a:tab pos="1433513" algn="l"/>
              </a:tabLst>
            </a:pPr>
            <a:r>
              <a:rPr lang="en-GB" sz="1500" b="1" dirty="0"/>
              <a:t>Ontology</a:t>
            </a:r>
            <a:r>
              <a:rPr lang="en-GB" sz="1500" dirty="0"/>
              <a:t>: 		Nature and society both 	consists of </a:t>
            </a:r>
            <a:r>
              <a:rPr lang="en-GB" sz="1500" u="sng" dirty="0"/>
              <a:t>systems</a:t>
            </a:r>
            <a:r>
              <a:rPr lang="en-GB" sz="1500" dirty="0"/>
              <a:t> of 	cause and effect</a:t>
            </a:r>
          </a:p>
          <a:p>
            <a:pPr marL="892175" indent="-892175"/>
            <a:endParaRPr lang="en-GB" sz="1500" dirty="0"/>
          </a:p>
          <a:p>
            <a:pPr marL="892175" indent="-892175">
              <a:tabLst>
                <a:tab pos="1433513" algn="l"/>
              </a:tabLst>
            </a:pPr>
            <a:r>
              <a:rPr lang="en-GB" sz="1500" b="1" dirty="0"/>
              <a:t>Epistemology</a:t>
            </a:r>
            <a:r>
              <a:rPr lang="en-GB" sz="1500" dirty="0"/>
              <a:t>: 	Knowledge is supplied 	by </a:t>
            </a:r>
            <a:r>
              <a:rPr lang="en-GB" sz="1500" u="sng" dirty="0"/>
              <a:t>collective deliberation</a:t>
            </a:r>
          </a:p>
          <a:p>
            <a:endParaRPr lang="en-GB" sz="1500" dirty="0"/>
          </a:p>
          <a:p>
            <a:pPr>
              <a:tabLst>
                <a:tab pos="1433513" algn="l"/>
              </a:tabLst>
            </a:pPr>
            <a:r>
              <a:rPr lang="en-GB" sz="1500" b="1" dirty="0"/>
              <a:t>Ethics</a:t>
            </a:r>
            <a:r>
              <a:rPr lang="en-GB" sz="1500" dirty="0"/>
              <a:t>:	Autonomy is achieved 	by acting in accordance 	with the </a:t>
            </a:r>
            <a:r>
              <a:rPr lang="en-GB" sz="1500" u="sng" dirty="0"/>
              <a:t>common good</a:t>
            </a:r>
          </a:p>
        </p:txBody>
      </p:sp>
      <p:sp>
        <p:nvSpPr>
          <p:cNvPr id="12" name="Arrow: Left 11">
            <a:extLst>
              <a:ext uri="{FF2B5EF4-FFF2-40B4-BE49-F238E27FC236}">
                <a16:creationId xmlns:a16="http://schemas.microsoft.com/office/drawing/2014/main" id="{8A55CBF7-9A33-4532-986B-62D654CB0C19}"/>
              </a:ext>
            </a:extLst>
          </p:cNvPr>
          <p:cNvSpPr/>
          <p:nvPr/>
        </p:nvSpPr>
        <p:spPr>
          <a:xfrm>
            <a:off x="2179816" y="2288066"/>
            <a:ext cx="1893344" cy="216989"/>
          </a:xfrm>
          <a:prstGeom prst="lef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3" name="TextBox 12">
            <a:extLst>
              <a:ext uri="{FF2B5EF4-FFF2-40B4-BE49-F238E27FC236}">
                <a16:creationId xmlns:a16="http://schemas.microsoft.com/office/drawing/2014/main" id="{ECC4C5DF-6B14-4928-89DC-A8B944C98378}"/>
              </a:ext>
            </a:extLst>
          </p:cNvPr>
          <p:cNvSpPr txBox="1"/>
          <p:nvPr/>
        </p:nvSpPr>
        <p:spPr>
          <a:xfrm>
            <a:off x="2229193" y="1650222"/>
            <a:ext cx="1893345" cy="584775"/>
          </a:xfrm>
          <a:prstGeom prst="rect">
            <a:avLst/>
          </a:prstGeom>
          <a:noFill/>
        </p:spPr>
        <p:txBody>
          <a:bodyPr wrap="square" rtlCol="0">
            <a:spAutoFit/>
          </a:bodyPr>
          <a:lstStyle/>
          <a:p>
            <a:pPr algn="ctr"/>
            <a:r>
              <a:rPr lang="en-GB" sz="1600" dirty="0"/>
              <a:t>Simple cause and effect</a:t>
            </a:r>
          </a:p>
        </p:txBody>
      </p:sp>
      <p:sp>
        <p:nvSpPr>
          <p:cNvPr id="14" name="Arrow: Right 13">
            <a:extLst>
              <a:ext uri="{FF2B5EF4-FFF2-40B4-BE49-F238E27FC236}">
                <a16:creationId xmlns:a16="http://schemas.microsoft.com/office/drawing/2014/main" id="{6EA5756F-9C9D-4543-903D-A74DDB672D51}"/>
              </a:ext>
            </a:extLst>
          </p:cNvPr>
          <p:cNvSpPr/>
          <p:nvPr/>
        </p:nvSpPr>
        <p:spPr>
          <a:xfrm>
            <a:off x="8113122" y="2288066"/>
            <a:ext cx="1893335" cy="220745"/>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5" name="TextBox 14">
            <a:extLst>
              <a:ext uri="{FF2B5EF4-FFF2-40B4-BE49-F238E27FC236}">
                <a16:creationId xmlns:a16="http://schemas.microsoft.com/office/drawing/2014/main" id="{75628E5E-4588-4645-B880-1E27F327B8B7}"/>
              </a:ext>
            </a:extLst>
          </p:cNvPr>
          <p:cNvSpPr txBox="1"/>
          <p:nvPr/>
        </p:nvSpPr>
        <p:spPr>
          <a:xfrm>
            <a:off x="8051791" y="1650222"/>
            <a:ext cx="1954666" cy="584775"/>
          </a:xfrm>
          <a:prstGeom prst="rect">
            <a:avLst/>
          </a:prstGeom>
          <a:noFill/>
        </p:spPr>
        <p:txBody>
          <a:bodyPr wrap="square" rtlCol="0">
            <a:spAutoFit/>
          </a:bodyPr>
          <a:lstStyle/>
          <a:p>
            <a:pPr algn="ctr"/>
            <a:r>
              <a:rPr lang="en-GB" sz="1600" dirty="0"/>
              <a:t>Difficult cause and effect</a:t>
            </a:r>
          </a:p>
        </p:txBody>
      </p:sp>
      <p:sp>
        <p:nvSpPr>
          <p:cNvPr id="16" name="TextBox 15">
            <a:extLst>
              <a:ext uri="{FF2B5EF4-FFF2-40B4-BE49-F238E27FC236}">
                <a16:creationId xmlns:a16="http://schemas.microsoft.com/office/drawing/2014/main" id="{7ECB4200-6419-45CF-AA92-E1D72060E059}"/>
              </a:ext>
            </a:extLst>
          </p:cNvPr>
          <p:cNvSpPr txBox="1"/>
          <p:nvPr/>
        </p:nvSpPr>
        <p:spPr>
          <a:xfrm>
            <a:off x="7362659" y="3681190"/>
            <a:ext cx="3668363" cy="2400657"/>
          </a:xfrm>
          <a:prstGeom prst="rect">
            <a:avLst/>
          </a:prstGeom>
          <a:noFill/>
        </p:spPr>
        <p:txBody>
          <a:bodyPr wrap="square" rtlCol="0">
            <a:spAutoFit/>
          </a:bodyPr>
          <a:lstStyle/>
          <a:p>
            <a:pPr marL="892175" indent="-892175" defTabSz="717550">
              <a:tabLst>
                <a:tab pos="1433513" algn="l"/>
              </a:tabLst>
            </a:pPr>
            <a:r>
              <a:rPr lang="en-GB" sz="1500" b="1" dirty="0"/>
              <a:t>Ontology</a:t>
            </a:r>
            <a:r>
              <a:rPr lang="en-GB" sz="1500" dirty="0"/>
              <a:t>: 		Unlike nature, society is 	the result of </a:t>
            </a:r>
            <a:r>
              <a:rPr lang="en-GB" sz="1500" u="sng" dirty="0"/>
              <a:t>unsystematic</a:t>
            </a:r>
            <a:r>
              <a:rPr lang="en-GB" sz="1500" dirty="0"/>
              <a:t> 	individual actions</a:t>
            </a:r>
          </a:p>
          <a:p>
            <a:pPr marL="892175" indent="-892175"/>
            <a:endParaRPr lang="en-GB" sz="1500" dirty="0"/>
          </a:p>
          <a:p>
            <a:pPr marL="892175" indent="-892175">
              <a:tabLst>
                <a:tab pos="1433513" algn="l"/>
              </a:tabLst>
            </a:pPr>
            <a:r>
              <a:rPr lang="en-GB" sz="1500" b="1" dirty="0"/>
              <a:t>Epistemology</a:t>
            </a:r>
            <a:r>
              <a:rPr lang="en-GB" sz="1500" dirty="0"/>
              <a:t>: 	Beliefs are the product of 	</a:t>
            </a:r>
            <a:r>
              <a:rPr lang="en-GB" sz="1500" u="sng" dirty="0"/>
              <a:t>individual perceptions</a:t>
            </a:r>
          </a:p>
          <a:p>
            <a:endParaRPr lang="en-GB" sz="1500" dirty="0"/>
          </a:p>
          <a:p>
            <a:pPr>
              <a:tabLst>
                <a:tab pos="1433513" algn="l"/>
              </a:tabLst>
            </a:pPr>
            <a:r>
              <a:rPr lang="en-GB" sz="1500" b="1" dirty="0"/>
              <a:t>Ethics</a:t>
            </a:r>
            <a:r>
              <a:rPr lang="en-GB" sz="1500" dirty="0"/>
              <a:t>:	Autonomy is achieved 	by acting in accordance 	with </a:t>
            </a:r>
            <a:r>
              <a:rPr lang="en-GB" sz="1500" u="sng" dirty="0"/>
              <a:t>individual judgement</a:t>
            </a:r>
          </a:p>
        </p:txBody>
      </p:sp>
    </p:spTree>
    <p:extLst>
      <p:ext uri="{BB962C8B-B14F-4D97-AF65-F5344CB8AC3E}">
        <p14:creationId xmlns:p14="http://schemas.microsoft.com/office/powerpoint/2010/main" val="76402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0529C9-9736-4D71-8194-0648FB2982E7}"/>
              </a:ext>
            </a:extLst>
          </p:cNvPr>
          <p:cNvSpPr>
            <a:spLocks noGrp="1"/>
          </p:cNvSpPr>
          <p:nvPr>
            <p:ph type="title"/>
          </p:nvPr>
        </p:nvSpPr>
        <p:spPr/>
        <p:txBody>
          <a:bodyPr/>
          <a:lstStyle/>
          <a:p>
            <a:r>
              <a:rPr lang="en-GB" dirty="0"/>
              <a:t>The politics of ends and means</a:t>
            </a:r>
          </a:p>
        </p:txBody>
      </p:sp>
      <p:sp>
        <p:nvSpPr>
          <p:cNvPr id="4" name="Footer Placeholder 3">
            <a:extLst>
              <a:ext uri="{FF2B5EF4-FFF2-40B4-BE49-F238E27FC236}">
                <a16:creationId xmlns:a16="http://schemas.microsoft.com/office/drawing/2014/main" id="{D3F1CA6D-DBB9-4B4F-9AA4-D1A311C687D8}"/>
              </a:ext>
            </a:extLst>
          </p:cNvPr>
          <p:cNvSpPr>
            <a:spLocks noGrp="1"/>
          </p:cNvSpPr>
          <p:nvPr>
            <p:ph type="ftr" sz="quarter" idx="10"/>
          </p:nvPr>
        </p:nvSpPr>
        <p:spPr/>
        <p:txBody>
          <a:bodyPr/>
          <a:lstStyle/>
          <a:p>
            <a:r>
              <a:rPr lang="en-GB"/>
              <a:t>Introduction to the Module and the Limits to Growth</a:t>
            </a:r>
            <a:endParaRPr lang="en-GB" dirty="0"/>
          </a:p>
        </p:txBody>
      </p:sp>
      <p:sp>
        <p:nvSpPr>
          <p:cNvPr id="5" name="Slide Number Placeholder 4">
            <a:extLst>
              <a:ext uri="{FF2B5EF4-FFF2-40B4-BE49-F238E27FC236}">
                <a16:creationId xmlns:a16="http://schemas.microsoft.com/office/drawing/2014/main" id="{E66897F8-5476-4A97-981B-E99CC278796D}"/>
              </a:ext>
            </a:extLst>
          </p:cNvPr>
          <p:cNvSpPr>
            <a:spLocks noGrp="1"/>
          </p:cNvSpPr>
          <p:nvPr>
            <p:ph type="sldNum" sz="quarter" idx="11"/>
          </p:nvPr>
        </p:nvSpPr>
        <p:spPr/>
        <p:txBody>
          <a:bodyPr/>
          <a:lstStyle/>
          <a:p>
            <a:pPr rtl="0"/>
            <a:fld id="{19B51A1E-902D-48AF-9020-955120F399B6}" type="slidenum">
              <a:rPr lang="en-GB" noProof="0" smtClean="0"/>
              <a:pPr rtl="0"/>
              <a:t>4</a:t>
            </a:fld>
            <a:endParaRPr lang="en-GB" noProof="0"/>
          </a:p>
        </p:txBody>
      </p:sp>
      <p:sp>
        <p:nvSpPr>
          <p:cNvPr id="6" name="Content Placeholder 4">
            <a:extLst>
              <a:ext uri="{FF2B5EF4-FFF2-40B4-BE49-F238E27FC236}">
                <a16:creationId xmlns:a16="http://schemas.microsoft.com/office/drawing/2014/main" id="{F1B56270-30A8-4006-8CCC-FC28F3750724}"/>
              </a:ext>
            </a:extLst>
          </p:cNvPr>
          <p:cNvSpPr txBox="1">
            <a:spLocks/>
          </p:cNvSpPr>
          <p:nvPr/>
        </p:nvSpPr>
        <p:spPr>
          <a:xfrm>
            <a:off x="534813" y="2672678"/>
            <a:ext cx="11122374" cy="954741"/>
          </a:xfrm>
          <a:prstGeom prst="leftRightArrow">
            <a:avLst/>
          </a:prstGeom>
          <a:solidFill>
            <a:schemeClr val="accent3"/>
          </a:solidFill>
          <a:ln w="19050" cap="rnd"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Environmental politics as a question of </a:t>
            </a:r>
            <a:r>
              <a:rPr lang="en-GB" b="1" i="1" dirty="0"/>
              <a:t>reason</a:t>
            </a:r>
          </a:p>
        </p:txBody>
      </p:sp>
      <p:sp>
        <p:nvSpPr>
          <p:cNvPr id="7" name="TextBox 6">
            <a:extLst>
              <a:ext uri="{FF2B5EF4-FFF2-40B4-BE49-F238E27FC236}">
                <a16:creationId xmlns:a16="http://schemas.microsoft.com/office/drawing/2014/main" id="{680A2F21-4813-4AAB-81AD-7E6C892965A1}"/>
              </a:ext>
            </a:extLst>
          </p:cNvPr>
          <p:cNvSpPr txBox="1"/>
          <p:nvPr/>
        </p:nvSpPr>
        <p:spPr>
          <a:xfrm>
            <a:off x="1228495" y="1700131"/>
            <a:ext cx="2628801" cy="923330"/>
          </a:xfrm>
          <a:prstGeom prst="rect">
            <a:avLst/>
          </a:prstGeom>
          <a:noFill/>
        </p:spPr>
        <p:txBody>
          <a:bodyPr wrap="square" rtlCol="0">
            <a:spAutoFit/>
          </a:bodyPr>
          <a:lstStyle/>
          <a:p>
            <a:r>
              <a:rPr lang="en-GB" dirty="0"/>
              <a:t>Environmental policy questions have optimal answers</a:t>
            </a:r>
          </a:p>
        </p:txBody>
      </p:sp>
      <p:sp>
        <p:nvSpPr>
          <p:cNvPr id="8" name="TextBox 7">
            <a:extLst>
              <a:ext uri="{FF2B5EF4-FFF2-40B4-BE49-F238E27FC236}">
                <a16:creationId xmlns:a16="http://schemas.microsoft.com/office/drawing/2014/main" id="{7F38BABA-A7C3-40E3-8534-B737E37C48FD}"/>
              </a:ext>
            </a:extLst>
          </p:cNvPr>
          <p:cNvSpPr txBox="1"/>
          <p:nvPr/>
        </p:nvSpPr>
        <p:spPr>
          <a:xfrm>
            <a:off x="8334706" y="1700131"/>
            <a:ext cx="2628801" cy="923330"/>
          </a:xfrm>
          <a:prstGeom prst="rect">
            <a:avLst/>
          </a:prstGeom>
          <a:noFill/>
        </p:spPr>
        <p:txBody>
          <a:bodyPr wrap="square" rtlCol="0">
            <a:spAutoFit/>
          </a:bodyPr>
          <a:lstStyle/>
          <a:p>
            <a:pPr algn="r"/>
            <a:r>
              <a:rPr lang="en-GB" dirty="0"/>
              <a:t>Environmental policy questions are unanswerable</a:t>
            </a:r>
          </a:p>
        </p:txBody>
      </p:sp>
      <p:sp>
        <p:nvSpPr>
          <p:cNvPr id="9" name="TextBox 8">
            <a:extLst>
              <a:ext uri="{FF2B5EF4-FFF2-40B4-BE49-F238E27FC236}">
                <a16:creationId xmlns:a16="http://schemas.microsoft.com/office/drawing/2014/main" id="{7D58C40E-5864-469E-8740-804831F84310}"/>
              </a:ext>
            </a:extLst>
          </p:cNvPr>
          <p:cNvSpPr txBox="1"/>
          <p:nvPr/>
        </p:nvSpPr>
        <p:spPr>
          <a:xfrm>
            <a:off x="735722" y="4503959"/>
            <a:ext cx="2375338" cy="1302921"/>
          </a:xfrm>
          <a:prstGeom prst="rect">
            <a:avLst/>
          </a:prstGeom>
          <a:noFill/>
        </p:spPr>
        <p:txBody>
          <a:bodyPr wrap="square" rtlCol="0">
            <a:spAutoFit/>
          </a:bodyPr>
          <a:lstStyle/>
          <a:p>
            <a:pPr>
              <a:spcAft>
                <a:spcPts val="800"/>
              </a:spcAft>
            </a:pPr>
            <a:r>
              <a:rPr lang="en-GB" u="sng" dirty="0"/>
              <a:t>The primacy of ends</a:t>
            </a:r>
          </a:p>
          <a:p>
            <a:r>
              <a:rPr lang="en-GB" dirty="0"/>
              <a:t>The urgency of our goal determines our search for means</a:t>
            </a:r>
          </a:p>
        </p:txBody>
      </p:sp>
      <p:sp>
        <p:nvSpPr>
          <p:cNvPr id="10" name="TextBox 9">
            <a:extLst>
              <a:ext uri="{FF2B5EF4-FFF2-40B4-BE49-F238E27FC236}">
                <a16:creationId xmlns:a16="http://schemas.microsoft.com/office/drawing/2014/main" id="{C165E314-5A50-4467-AC1A-AD66F71DB95D}"/>
              </a:ext>
            </a:extLst>
          </p:cNvPr>
          <p:cNvSpPr txBox="1"/>
          <p:nvPr/>
        </p:nvSpPr>
        <p:spPr>
          <a:xfrm>
            <a:off x="8767232" y="4507724"/>
            <a:ext cx="2889955" cy="1302921"/>
          </a:xfrm>
          <a:prstGeom prst="rect">
            <a:avLst/>
          </a:prstGeom>
          <a:noFill/>
        </p:spPr>
        <p:txBody>
          <a:bodyPr wrap="square" rtlCol="0">
            <a:spAutoFit/>
          </a:bodyPr>
          <a:lstStyle/>
          <a:p>
            <a:pPr>
              <a:spcAft>
                <a:spcPts val="800"/>
              </a:spcAft>
            </a:pPr>
            <a:r>
              <a:rPr lang="en-GB" u="sng" dirty="0"/>
              <a:t>The primacy of means</a:t>
            </a:r>
          </a:p>
          <a:p>
            <a:pPr>
              <a:spcAft>
                <a:spcPts val="800"/>
              </a:spcAft>
            </a:pPr>
            <a:r>
              <a:rPr lang="en-GB" dirty="0"/>
              <a:t>The limits of our means determines our choice of goal</a:t>
            </a:r>
          </a:p>
        </p:txBody>
      </p:sp>
      <p:sp>
        <p:nvSpPr>
          <p:cNvPr id="11" name="TextBox 10">
            <a:extLst>
              <a:ext uri="{FF2B5EF4-FFF2-40B4-BE49-F238E27FC236}">
                <a16:creationId xmlns:a16="http://schemas.microsoft.com/office/drawing/2014/main" id="{791A5160-0DF1-480F-93CA-95B1FEE2F0AF}"/>
              </a:ext>
            </a:extLst>
          </p:cNvPr>
          <p:cNvSpPr txBox="1"/>
          <p:nvPr/>
        </p:nvSpPr>
        <p:spPr>
          <a:xfrm>
            <a:off x="856601" y="2954938"/>
            <a:ext cx="1085183" cy="369332"/>
          </a:xfrm>
          <a:prstGeom prst="rect">
            <a:avLst/>
          </a:prstGeom>
          <a:noFill/>
        </p:spPr>
        <p:txBody>
          <a:bodyPr wrap="square" rtlCol="0">
            <a:spAutoFit/>
          </a:bodyPr>
          <a:lstStyle/>
          <a:p>
            <a:pPr algn="ctr"/>
            <a:r>
              <a:rPr lang="en-GB" dirty="0">
                <a:solidFill>
                  <a:srgbClr val="FFFF00"/>
                </a:solidFill>
              </a:rPr>
              <a:t>N = 1</a:t>
            </a:r>
          </a:p>
        </p:txBody>
      </p:sp>
      <p:sp>
        <p:nvSpPr>
          <p:cNvPr id="12" name="TextBox 11">
            <a:extLst>
              <a:ext uri="{FF2B5EF4-FFF2-40B4-BE49-F238E27FC236}">
                <a16:creationId xmlns:a16="http://schemas.microsoft.com/office/drawing/2014/main" id="{845A0D25-DBFE-4A95-82D9-8CD32A67E11A}"/>
              </a:ext>
            </a:extLst>
          </p:cNvPr>
          <p:cNvSpPr txBox="1"/>
          <p:nvPr/>
        </p:nvSpPr>
        <p:spPr>
          <a:xfrm>
            <a:off x="10250216" y="2949860"/>
            <a:ext cx="1085183" cy="369332"/>
          </a:xfrm>
          <a:prstGeom prst="rect">
            <a:avLst/>
          </a:prstGeom>
          <a:noFill/>
        </p:spPr>
        <p:txBody>
          <a:bodyPr wrap="square" rtlCol="0">
            <a:spAutoFit/>
          </a:bodyPr>
          <a:lstStyle/>
          <a:p>
            <a:pPr algn="ctr"/>
            <a:r>
              <a:rPr lang="en-GB" dirty="0">
                <a:solidFill>
                  <a:srgbClr val="FFFF00"/>
                </a:solidFill>
              </a:rPr>
              <a:t>N = </a:t>
            </a:r>
            <a:r>
              <a:rPr lang="en-GB" b="0" i="0" dirty="0">
                <a:solidFill>
                  <a:srgbClr val="FFFF00"/>
                </a:solidFill>
                <a:effectLst/>
                <a:latin typeface="Arial" panose="020B0604020202020204" pitchFamily="34" charset="0"/>
              </a:rPr>
              <a:t>∞</a:t>
            </a:r>
            <a:endParaRPr lang="en-GB" dirty="0">
              <a:solidFill>
                <a:srgbClr val="FFFF00"/>
              </a:solidFill>
            </a:endParaRPr>
          </a:p>
        </p:txBody>
      </p:sp>
      <p:sp>
        <p:nvSpPr>
          <p:cNvPr id="13" name="Arrow: Left 12">
            <a:extLst>
              <a:ext uri="{FF2B5EF4-FFF2-40B4-BE49-F238E27FC236}">
                <a16:creationId xmlns:a16="http://schemas.microsoft.com/office/drawing/2014/main" id="{538ECFD5-0189-4616-8F1F-198B7114F6F5}"/>
              </a:ext>
            </a:extLst>
          </p:cNvPr>
          <p:cNvSpPr/>
          <p:nvPr/>
        </p:nvSpPr>
        <p:spPr>
          <a:xfrm>
            <a:off x="735722" y="4092315"/>
            <a:ext cx="2375338" cy="227256"/>
          </a:xfrm>
          <a:prstGeom prst="lef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4" name="Arrow: Left 13">
            <a:extLst>
              <a:ext uri="{FF2B5EF4-FFF2-40B4-BE49-F238E27FC236}">
                <a16:creationId xmlns:a16="http://schemas.microsoft.com/office/drawing/2014/main" id="{30454D81-8A03-43CD-AD3E-DEFFBF1E6AAE}"/>
              </a:ext>
            </a:extLst>
          </p:cNvPr>
          <p:cNvSpPr/>
          <p:nvPr/>
        </p:nvSpPr>
        <p:spPr>
          <a:xfrm rot="10800000">
            <a:off x="8978462" y="4092315"/>
            <a:ext cx="2375338" cy="227256"/>
          </a:xfrm>
          <a:prstGeom prst="lef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extLst>
      <p:ext uri="{BB962C8B-B14F-4D97-AF65-F5344CB8AC3E}">
        <p14:creationId xmlns:p14="http://schemas.microsoft.com/office/powerpoint/2010/main" val="7965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2936C-1219-4118-B701-3996397D833C}"/>
              </a:ext>
            </a:extLst>
          </p:cNvPr>
          <p:cNvSpPr>
            <a:spLocks noGrp="1"/>
          </p:cNvSpPr>
          <p:nvPr>
            <p:ph idx="1"/>
          </p:nvPr>
        </p:nvSpPr>
        <p:spPr>
          <a:xfrm>
            <a:off x="432000" y="1151999"/>
            <a:ext cx="7335687" cy="3173497"/>
          </a:xfrm>
        </p:spPr>
        <p:txBody>
          <a:bodyPr/>
          <a:lstStyle/>
          <a:p>
            <a:pPr marL="514350" indent="-514350">
              <a:lnSpc>
                <a:spcPct val="100000"/>
              </a:lnSpc>
              <a:spcBef>
                <a:spcPts val="1300"/>
              </a:spcBef>
              <a:buAutoNum type="arabicPeriod"/>
            </a:pPr>
            <a:r>
              <a:rPr lang="en-GB" sz="1500" b="1" dirty="0"/>
              <a:t>Sustainability</a:t>
            </a:r>
          </a:p>
          <a:p>
            <a:pPr lvl="1">
              <a:lnSpc>
                <a:spcPct val="100000"/>
              </a:lnSpc>
              <a:spcBef>
                <a:spcPts val="1300"/>
              </a:spcBef>
            </a:pPr>
            <a:r>
              <a:rPr lang="en-GB" sz="1300" dirty="0"/>
              <a:t>The fundamental goal of all environmental action, when “the environment” consists of all those shared spaces and resources that enable human life and society</a:t>
            </a:r>
          </a:p>
          <a:p>
            <a:pPr lvl="1">
              <a:lnSpc>
                <a:spcPct val="100000"/>
              </a:lnSpc>
              <a:spcBef>
                <a:spcPts val="1300"/>
              </a:spcBef>
            </a:pPr>
            <a:r>
              <a:rPr lang="en-GB" sz="1300" dirty="0"/>
              <a:t>The locus of political-environmental debate: Just what </a:t>
            </a:r>
            <a:r>
              <a:rPr lang="en-GB" sz="1300" i="1" dirty="0"/>
              <a:t>is </a:t>
            </a:r>
            <a:r>
              <a:rPr lang="en-GB" sz="1300" dirty="0"/>
              <a:t>sustainable?</a:t>
            </a:r>
          </a:p>
          <a:p>
            <a:pPr lvl="1">
              <a:lnSpc>
                <a:spcPct val="100000"/>
              </a:lnSpc>
              <a:spcBef>
                <a:spcPts val="1300"/>
              </a:spcBef>
            </a:pPr>
            <a:r>
              <a:rPr lang="en-GB" sz="1300" dirty="0"/>
              <a:t>Stated as a goal without a means, sustainability is devoid of content</a:t>
            </a:r>
          </a:p>
          <a:p>
            <a:pPr marL="514350" indent="-514350">
              <a:lnSpc>
                <a:spcPct val="100000"/>
              </a:lnSpc>
              <a:spcBef>
                <a:spcPts val="1300"/>
              </a:spcBef>
              <a:buAutoNum type="arabicPeriod"/>
            </a:pPr>
            <a:r>
              <a:rPr lang="en-GB" sz="1500" b="1" dirty="0"/>
              <a:t>Risk</a:t>
            </a:r>
          </a:p>
          <a:p>
            <a:pPr lvl="1">
              <a:lnSpc>
                <a:spcPct val="100000"/>
              </a:lnSpc>
              <a:spcBef>
                <a:spcPts val="1300"/>
              </a:spcBef>
            </a:pPr>
            <a:r>
              <a:rPr lang="en-GB" sz="1300" dirty="0"/>
              <a:t>The flip-side of sustainability: sustainability </a:t>
            </a:r>
            <a:r>
              <a:rPr lang="en-GB" sz="1300" i="1" dirty="0"/>
              <a:t>just is</a:t>
            </a:r>
            <a:r>
              <a:rPr lang="en-GB" sz="1300" dirty="0"/>
              <a:t> the efficient management of risk</a:t>
            </a:r>
          </a:p>
          <a:p>
            <a:pPr lvl="1">
              <a:lnSpc>
                <a:spcPct val="100000"/>
              </a:lnSpc>
              <a:spcBef>
                <a:spcPts val="1300"/>
              </a:spcBef>
            </a:pPr>
            <a:r>
              <a:rPr lang="en-GB" sz="1300" dirty="0"/>
              <a:t>But (social) risks are inherently uncertain; they cannot be modelled like a coin-toss</a:t>
            </a:r>
          </a:p>
          <a:p>
            <a:pPr lvl="1">
              <a:lnSpc>
                <a:spcPct val="100000"/>
              </a:lnSpc>
              <a:spcBef>
                <a:spcPts val="1300"/>
              </a:spcBef>
            </a:pPr>
            <a:r>
              <a:rPr lang="en-GB" sz="1300" dirty="0"/>
              <a:t>Our natural tendency to caution is not </a:t>
            </a:r>
            <a:r>
              <a:rPr lang="en-GB" sz="1300" i="1" dirty="0"/>
              <a:t>necessarily </a:t>
            </a:r>
            <a:r>
              <a:rPr lang="en-GB" sz="1300" dirty="0"/>
              <a:t>wise absent rigorous social science</a:t>
            </a:r>
          </a:p>
        </p:txBody>
      </p:sp>
      <p:sp>
        <p:nvSpPr>
          <p:cNvPr id="3" name="Title 2">
            <a:extLst>
              <a:ext uri="{FF2B5EF4-FFF2-40B4-BE49-F238E27FC236}">
                <a16:creationId xmlns:a16="http://schemas.microsoft.com/office/drawing/2014/main" id="{A03AA574-007B-4A0F-9D4C-B4A03C621C08}"/>
              </a:ext>
            </a:extLst>
          </p:cNvPr>
          <p:cNvSpPr>
            <a:spLocks noGrp="1"/>
          </p:cNvSpPr>
          <p:nvPr>
            <p:ph type="title"/>
          </p:nvPr>
        </p:nvSpPr>
        <p:spPr/>
        <p:txBody>
          <a:bodyPr/>
          <a:lstStyle/>
          <a:p>
            <a:r>
              <a:rPr lang="en-GB" dirty="0"/>
              <a:t>2. Concepts and Problems</a:t>
            </a:r>
          </a:p>
        </p:txBody>
      </p:sp>
      <p:sp>
        <p:nvSpPr>
          <p:cNvPr id="4" name="Footer Placeholder 3">
            <a:extLst>
              <a:ext uri="{FF2B5EF4-FFF2-40B4-BE49-F238E27FC236}">
                <a16:creationId xmlns:a16="http://schemas.microsoft.com/office/drawing/2014/main" id="{542A9F5B-150F-41D8-AD06-02C859D6B1BC}"/>
              </a:ext>
            </a:extLst>
          </p:cNvPr>
          <p:cNvSpPr>
            <a:spLocks noGrp="1"/>
          </p:cNvSpPr>
          <p:nvPr>
            <p:ph type="ftr" sz="quarter" idx="10"/>
          </p:nvPr>
        </p:nvSpPr>
        <p:spPr/>
        <p:txBody>
          <a:bodyPr/>
          <a:lstStyle/>
          <a:p>
            <a:r>
              <a:rPr lang="en-GB" dirty="0"/>
              <a:t>Introduction to the Module and the Limits to Growth</a:t>
            </a:r>
          </a:p>
        </p:txBody>
      </p:sp>
      <p:sp>
        <p:nvSpPr>
          <p:cNvPr id="5" name="Slide Number Placeholder 4">
            <a:extLst>
              <a:ext uri="{FF2B5EF4-FFF2-40B4-BE49-F238E27FC236}">
                <a16:creationId xmlns:a16="http://schemas.microsoft.com/office/drawing/2014/main" id="{89B24BF3-8BA8-4C4B-B90E-1671B3708CCE}"/>
              </a:ext>
            </a:extLst>
          </p:cNvPr>
          <p:cNvSpPr>
            <a:spLocks noGrp="1"/>
          </p:cNvSpPr>
          <p:nvPr>
            <p:ph type="sldNum" sz="quarter" idx="11"/>
          </p:nvPr>
        </p:nvSpPr>
        <p:spPr/>
        <p:txBody>
          <a:bodyPr/>
          <a:lstStyle/>
          <a:p>
            <a:pPr rtl="0"/>
            <a:fld id="{19B51A1E-902D-48AF-9020-955120F399B6}" type="slidenum">
              <a:rPr lang="en-GB" noProof="0" smtClean="0"/>
              <a:pPr rtl="0"/>
              <a:t>5</a:t>
            </a:fld>
            <a:endParaRPr lang="en-GB" noProof="0"/>
          </a:p>
        </p:txBody>
      </p:sp>
      <p:sp>
        <p:nvSpPr>
          <p:cNvPr id="8" name="Content Placeholder 1">
            <a:extLst>
              <a:ext uri="{FF2B5EF4-FFF2-40B4-BE49-F238E27FC236}">
                <a16:creationId xmlns:a16="http://schemas.microsoft.com/office/drawing/2014/main" id="{DCB3E4F6-2B81-41AA-B714-1B2A4299354D}"/>
              </a:ext>
            </a:extLst>
          </p:cNvPr>
          <p:cNvSpPr txBox="1">
            <a:spLocks/>
          </p:cNvSpPr>
          <p:nvPr/>
        </p:nvSpPr>
        <p:spPr>
          <a:xfrm>
            <a:off x="431999" y="4333516"/>
            <a:ext cx="11064370" cy="1611984"/>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1300"/>
              </a:spcBef>
              <a:buFont typeface="+mj-lt"/>
              <a:buAutoNum type="arabicPeriod" startAt="3"/>
            </a:pPr>
            <a:r>
              <a:rPr lang="en-GB" sz="1500" b="1" dirty="0"/>
              <a:t>Reason</a:t>
            </a:r>
          </a:p>
          <a:p>
            <a:pPr lvl="1">
              <a:lnSpc>
                <a:spcPct val="100000"/>
              </a:lnSpc>
              <a:spcBef>
                <a:spcPts val="1300"/>
              </a:spcBef>
            </a:pPr>
            <a:r>
              <a:rPr lang="en-GB" sz="1300" dirty="0"/>
              <a:t>The one tool we have to resolve the problems of sustainability and risk—but which, crucially, is also the source of those problems</a:t>
            </a:r>
          </a:p>
          <a:p>
            <a:pPr lvl="1">
              <a:lnSpc>
                <a:spcPct val="100000"/>
              </a:lnSpc>
              <a:spcBef>
                <a:spcPts val="1300"/>
              </a:spcBef>
            </a:pPr>
            <a:r>
              <a:rPr lang="en-GB" sz="1300" dirty="0"/>
              <a:t>Ethical reason is simple (perhaps excessively so), but social reason is far more difficult</a:t>
            </a:r>
          </a:p>
          <a:p>
            <a:pPr lvl="1">
              <a:lnSpc>
                <a:spcPct val="100000"/>
              </a:lnSpc>
              <a:spcBef>
                <a:spcPts val="1300"/>
              </a:spcBef>
            </a:pPr>
            <a:r>
              <a:rPr lang="en-GB" sz="1300" dirty="0"/>
              <a:t>The crucial question is whether human reason is capable of arresting its own flaws and identifying solutions to the problems caused by human agency</a:t>
            </a:r>
          </a:p>
        </p:txBody>
      </p:sp>
      <p:sp>
        <p:nvSpPr>
          <p:cNvPr id="10" name="TextBox 9">
            <a:extLst>
              <a:ext uri="{FF2B5EF4-FFF2-40B4-BE49-F238E27FC236}">
                <a16:creationId xmlns:a16="http://schemas.microsoft.com/office/drawing/2014/main" id="{C134E712-C664-4D53-9323-5F89B45CFBB9}"/>
              </a:ext>
            </a:extLst>
          </p:cNvPr>
          <p:cNvSpPr txBox="1"/>
          <p:nvPr/>
        </p:nvSpPr>
        <p:spPr>
          <a:xfrm>
            <a:off x="7671585" y="1313282"/>
            <a:ext cx="3734848" cy="2734082"/>
          </a:xfrm>
          <a:prstGeom prst="rect">
            <a:avLst/>
          </a:prstGeom>
          <a:solidFill>
            <a:srgbClr val="002060"/>
          </a:solidFill>
          <a:ln>
            <a:solidFill>
              <a:srgbClr val="0070C0"/>
            </a:solidFill>
          </a:ln>
        </p:spPr>
        <p:txBody>
          <a:bodyPr wrap="square" rtlCol="0">
            <a:spAutoFit/>
          </a:bodyPr>
          <a:lstStyle/>
          <a:p>
            <a:pPr>
              <a:spcAft>
                <a:spcPts val="800"/>
              </a:spcAft>
            </a:pPr>
            <a:r>
              <a:rPr lang="en-GB" sz="1500" dirty="0">
                <a:solidFill>
                  <a:srgbClr val="FFFF00"/>
                </a:solidFill>
              </a:rPr>
              <a:t>Development is sustainable when “it meets the needs of the present without compromising the ability of future generations to meet their own needs. The concept of sustainable development does imply limits—not absolute limits but limitations imposed by the present state of technology and social organization on environmental resources and by the ability of the biosphere to absorb the effects of human activities.” </a:t>
            </a:r>
          </a:p>
          <a:p>
            <a:r>
              <a:rPr lang="en-GB" sz="1500" i="1" dirty="0">
                <a:solidFill>
                  <a:srgbClr val="FFFF00"/>
                </a:solidFill>
              </a:rPr>
              <a:t>Our Common Future</a:t>
            </a:r>
            <a:r>
              <a:rPr lang="en-GB" sz="1500" dirty="0">
                <a:solidFill>
                  <a:srgbClr val="FFFF00"/>
                </a:solidFill>
              </a:rPr>
              <a:t>, 8.</a:t>
            </a:r>
          </a:p>
        </p:txBody>
      </p:sp>
    </p:spTree>
    <p:extLst>
      <p:ext uri="{BB962C8B-B14F-4D97-AF65-F5344CB8AC3E}">
        <p14:creationId xmlns:p14="http://schemas.microsoft.com/office/powerpoint/2010/main" val="203378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3005B2-A2B9-4002-8107-D70467DE2499}"/>
              </a:ext>
            </a:extLst>
          </p:cNvPr>
          <p:cNvSpPr>
            <a:spLocks noGrp="1"/>
          </p:cNvSpPr>
          <p:nvPr>
            <p:ph idx="1"/>
          </p:nvPr>
        </p:nvSpPr>
        <p:spPr>
          <a:xfrm>
            <a:off x="432000" y="1282628"/>
            <a:ext cx="11340000" cy="4680000"/>
          </a:xfrm>
        </p:spPr>
        <p:txBody>
          <a:bodyPr/>
          <a:lstStyle/>
          <a:p>
            <a:pPr marL="0" indent="0">
              <a:lnSpc>
                <a:spcPct val="100000"/>
              </a:lnSpc>
              <a:spcBef>
                <a:spcPts val="2000"/>
              </a:spcBef>
              <a:buNone/>
            </a:pPr>
            <a:r>
              <a:rPr lang="en-GB" dirty="0"/>
              <a:t>The core insight of environmentalism goes back to Malthus: there is a fundamental imbalance between the availability of resources and the demands placed on them</a:t>
            </a:r>
          </a:p>
          <a:p>
            <a:pPr>
              <a:lnSpc>
                <a:spcPct val="100000"/>
              </a:lnSpc>
              <a:spcBef>
                <a:spcPts val="2400"/>
              </a:spcBef>
            </a:pPr>
            <a:r>
              <a:rPr lang="en-GB" sz="1800" b="0" dirty="0"/>
              <a:t>This insight was revived by the profusion of new environmental writing in the 1960s and ’70s which predicted absolute limits on our ability to grow</a:t>
            </a:r>
          </a:p>
          <a:p>
            <a:pPr lvl="1">
              <a:lnSpc>
                <a:spcPct val="100000"/>
              </a:lnSpc>
              <a:spcBef>
                <a:spcPts val="2000"/>
              </a:spcBef>
            </a:pPr>
            <a:r>
              <a:rPr lang="en-GB" dirty="0">
                <a:solidFill>
                  <a:srgbClr val="002060"/>
                </a:solidFill>
              </a:rPr>
              <a:t>Rachel Carson’s </a:t>
            </a:r>
            <a:r>
              <a:rPr lang="en-GB" i="1" dirty="0">
                <a:solidFill>
                  <a:srgbClr val="002060"/>
                </a:solidFill>
              </a:rPr>
              <a:t>Silent Spring </a:t>
            </a:r>
            <a:r>
              <a:rPr lang="en-GB" dirty="0">
                <a:solidFill>
                  <a:srgbClr val="002060"/>
                </a:solidFill>
              </a:rPr>
              <a:t>(1962)			</a:t>
            </a:r>
          </a:p>
          <a:p>
            <a:pPr lvl="1">
              <a:lnSpc>
                <a:spcPct val="100000"/>
              </a:lnSpc>
              <a:spcBef>
                <a:spcPts val="2000"/>
              </a:spcBef>
            </a:pPr>
            <a:r>
              <a:rPr lang="en-GB" dirty="0">
                <a:solidFill>
                  <a:srgbClr val="002060"/>
                </a:solidFill>
              </a:rPr>
              <a:t>Paul Ehrlich’s </a:t>
            </a:r>
            <a:r>
              <a:rPr lang="en-GB" i="1" dirty="0">
                <a:solidFill>
                  <a:srgbClr val="002060"/>
                </a:solidFill>
              </a:rPr>
              <a:t>The Population Bomb </a:t>
            </a:r>
            <a:r>
              <a:rPr lang="en-GB" dirty="0">
                <a:solidFill>
                  <a:srgbClr val="002060"/>
                </a:solidFill>
              </a:rPr>
              <a:t>(1968)</a:t>
            </a:r>
          </a:p>
          <a:p>
            <a:pPr>
              <a:lnSpc>
                <a:spcPct val="100000"/>
              </a:lnSpc>
              <a:spcBef>
                <a:spcPts val="2400"/>
              </a:spcBef>
            </a:pPr>
            <a:r>
              <a:rPr lang="en-GB" sz="1800" b="0" dirty="0"/>
              <a:t>Today, “neo-Malthusians” largely focus on social/quality of life issues and concerns about climate change</a:t>
            </a:r>
          </a:p>
          <a:p>
            <a:pPr lvl="1">
              <a:lnSpc>
                <a:spcPct val="100000"/>
              </a:lnSpc>
              <a:spcBef>
                <a:spcPts val="2000"/>
              </a:spcBef>
            </a:pPr>
            <a:r>
              <a:rPr lang="en-GB" dirty="0">
                <a:solidFill>
                  <a:srgbClr val="002060"/>
                </a:solidFill>
              </a:rPr>
              <a:t>Vandana Shiva’s </a:t>
            </a:r>
            <a:r>
              <a:rPr lang="en-GB" i="1" dirty="0">
                <a:solidFill>
                  <a:srgbClr val="002060"/>
                </a:solidFill>
              </a:rPr>
              <a:t>Staying Alive </a:t>
            </a:r>
            <a:r>
              <a:rPr lang="en-GB" dirty="0">
                <a:solidFill>
                  <a:srgbClr val="002060"/>
                </a:solidFill>
              </a:rPr>
              <a:t>(1988)</a:t>
            </a:r>
          </a:p>
          <a:p>
            <a:pPr lvl="1">
              <a:lnSpc>
                <a:spcPct val="100000"/>
              </a:lnSpc>
              <a:spcBef>
                <a:spcPts val="2000"/>
              </a:spcBef>
            </a:pPr>
            <a:r>
              <a:rPr lang="en-GB" dirty="0">
                <a:solidFill>
                  <a:srgbClr val="002060"/>
                </a:solidFill>
              </a:rPr>
              <a:t>Bill McKibben’s </a:t>
            </a:r>
            <a:r>
              <a:rPr lang="en-GB" i="1" dirty="0">
                <a:solidFill>
                  <a:srgbClr val="002060"/>
                </a:solidFill>
              </a:rPr>
              <a:t>The End of Nature </a:t>
            </a:r>
            <a:r>
              <a:rPr lang="en-GB" dirty="0">
                <a:solidFill>
                  <a:srgbClr val="002060"/>
                </a:solidFill>
              </a:rPr>
              <a:t>(1989)</a:t>
            </a:r>
          </a:p>
        </p:txBody>
      </p:sp>
      <p:sp>
        <p:nvSpPr>
          <p:cNvPr id="3" name="Title 2">
            <a:extLst>
              <a:ext uri="{FF2B5EF4-FFF2-40B4-BE49-F238E27FC236}">
                <a16:creationId xmlns:a16="http://schemas.microsoft.com/office/drawing/2014/main" id="{23CB1DD5-DC02-4A9B-9812-63E828FCD009}"/>
              </a:ext>
            </a:extLst>
          </p:cNvPr>
          <p:cNvSpPr>
            <a:spLocks noGrp="1"/>
          </p:cNvSpPr>
          <p:nvPr>
            <p:ph type="title"/>
          </p:nvPr>
        </p:nvSpPr>
        <p:spPr/>
        <p:txBody>
          <a:bodyPr/>
          <a:lstStyle/>
          <a:p>
            <a:r>
              <a:rPr lang="en-GB" dirty="0"/>
              <a:t>3. The Limits to Growth Debate (I)</a:t>
            </a:r>
          </a:p>
        </p:txBody>
      </p:sp>
      <p:sp>
        <p:nvSpPr>
          <p:cNvPr id="4" name="Footer Placeholder 3">
            <a:extLst>
              <a:ext uri="{FF2B5EF4-FFF2-40B4-BE49-F238E27FC236}">
                <a16:creationId xmlns:a16="http://schemas.microsoft.com/office/drawing/2014/main" id="{B8080007-4F69-445B-A447-7F0224D48452}"/>
              </a:ext>
            </a:extLst>
          </p:cNvPr>
          <p:cNvSpPr>
            <a:spLocks noGrp="1"/>
          </p:cNvSpPr>
          <p:nvPr>
            <p:ph type="ftr" sz="quarter" idx="10"/>
          </p:nvPr>
        </p:nvSpPr>
        <p:spPr/>
        <p:txBody>
          <a:bodyPr/>
          <a:lstStyle/>
          <a:p>
            <a:r>
              <a:rPr lang="en-GB"/>
              <a:t>Introduction to the Module and the Limits to Growth</a:t>
            </a:r>
            <a:endParaRPr lang="en-GB" dirty="0"/>
          </a:p>
        </p:txBody>
      </p:sp>
      <p:sp>
        <p:nvSpPr>
          <p:cNvPr id="5" name="Slide Number Placeholder 4">
            <a:extLst>
              <a:ext uri="{FF2B5EF4-FFF2-40B4-BE49-F238E27FC236}">
                <a16:creationId xmlns:a16="http://schemas.microsoft.com/office/drawing/2014/main" id="{DB4F7B41-BFBA-429E-99C2-2E271EC7A470}"/>
              </a:ext>
            </a:extLst>
          </p:cNvPr>
          <p:cNvSpPr>
            <a:spLocks noGrp="1"/>
          </p:cNvSpPr>
          <p:nvPr>
            <p:ph type="sldNum" sz="quarter" idx="11"/>
          </p:nvPr>
        </p:nvSpPr>
        <p:spPr/>
        <p:txBody>
          <a:bodyPr/>
          <a:lstStyle/>
          <a:p>
            <a:pPr rtl="0"/>
            <a:fld id="{19B51A1E-902D-48AF-9020-955120F399B6}" type="slidenum">
              <a:rPr lang="en-GB" noProof="0" smtClean="0"/>
              <a:pPr rtl="0"/>
              <a:t>6</a:t>
            </a:fld>
            <a:endParaRPr lang="en-GB" noProof="0"/>
          </a:p>
        </p:txBody>
      </p:sp>
      <p:sp>
        <p:nvSpPr>
          <p:cNvPr id="6" name="TextBox 5">
            <a:extLst>
              <a:ext uri="{FF2B5EF4-FFF2-40B4-BE49-F238E27FC236}">
                <a16:creationId xmlns:a16="http://schemas.microsoft.com/office/drawing/2014/main" id="{6F159355-5757-4C7F-B8A9-BBCF04727B09}"/>
              </a:ext>
            </a:extLst>
          </p:cNvPr>
          <p:cNvSpPr txBox="1"/>
          <p:nvPr/>
        </p:nvSpPr>
        <p:spPr>
          <a:xfrm>
            <a:off x="5780314" y="3045256"/>
            <a:ext cx="3984172" cy="914400"/>
          </a:xfrm>
          <a:prstGeom prst="rect">
            <a:avLst/>
          </a:prstGeom>
          <a:noFill/>
        </p:spPr>
        <p:txBody>
          <a:bodyPr wrap="none" lIns="0" tIns="0" rIns="0" bIns="0" rtlCol="0">
            <a:noAutofit/>
          </a:bodyPr>
          <a:lstStyle/>
          <a:p>
            <a:pPr marL="171450" lvl="1" indent="-171450">
              <a:lnSpc>
                <a:spcPct val="100000"/>
              </a:lnSpc>
              <a:spcAft>
                <a:spcPts val="2000"/>
              </a:spcAft>
              <a:buFont typeface="Arial" panose="020B0604020202020204" pitchFamily="34" charset="0"/>
              <a:buChar char="•"/>
            </a:pPr>
            <a:r>
              <a:rPr lang="en-GB" dirty="0">
                <a:solidFill>
                  <a:srgbClr val="002060"/>
                </a:solidFill>
              </a:rPr>
              <a:t>Donna Meadows et </a:t>
            </a:r>
            <a:r>
              <a:rPr lang="en-GB" dirty="0" err="1">
                <a:solidFill>
                  <a:srgbClr val="002060"/>
                </a:solidFill>
              </a:rPr>
              <a:t>al’s</a:t>
            </a:r>
            <a:r>
              <a:rPr lang="en-GB" dirty="0">
                <a:solidFill>
                  <a:srgbClr val="002060"/>
                </a:solidFill>
              </a:rPr>
              <a:t> </a:t>
            </a:r>
            <a:r>
              <a:rPr lang="en-GB" i="1" dirty="0">
                <a:solidFill>
                  <a:srgbClr val="002060"/>
                </a:solidFill>
              </a:rPr>
              <a:t>The Limits to Growth </a:t>
            </a:r>
            <a:r>
              <a:rPr lang="en-GB" dirty="0">
                <a:solidFill>
                  <a:srgbClr val="002060"/>
                </a:solidFill>
              </a:rPr>
              <a:t>(1972)</a:t>
            </a:r>
          </a:p>
          <a:p>
            <a:pPr marL="171450" lvl="1" indent="-171450">
              <a:lnSpc>
                <a:spcPct val="100000"/>
              </a:lnSpc>
              <a:spcAft>
                <a:spcPts val="2000"/>
              </a:spcAft>
              <a:buFont typeface="Arial" panose="020B0604020202020204" pitchFamily="34" charset="0"/>
              <a:buChar char="•"/>
            </a:pPr>
            <a:r>
              <a:rPr lang="en-GB" dirty="0">
                <a:solidFill>
                  <a:srgbClr val="002060"/>
                </a:solidFill>
              </a:rPr>
              <a:t>Ernst Schumacher’s </a:t>
            </a:r>
            <a:r>
              <a:rPr lang="en-GB" i="1" dirty="0">
                <a:solidFill>
                  <a:srgbClr val="002060"/>
                </a:solidFill>
              </a:rPr>
              <a:t>Small is Beautiful </a:t>
            </a:r>
            <a:r>
              <a:rPr lang="en-GB" dirty="0">
                <a:solidFill>
                  <a:srgbClr val="002060"/>
                </a:solidFill>
              </a:rPr>
              <a:t>(1973)</a:t>
            </a:r>
          </a:p>
        </p:txBody>
      </p:sp>
      <p:sp>
        <p:nvSpPr>
          <p:cNvPr id="7" name="TextBox 6">
            <a:extLst>
              <a:ext uri="{FF2B5EF4-FFF2-40B4-BE49-F238E27FC236}">
                <a16:creationId xmlns:a16="http://schemas.microsoft.com/office/drawing/2014/main" id="{308D05FA-703F-49E0-BD4E-7B8BAC74D2F3}"/>
              </a:ext>
            </a:extLst>
          </p:cNvPr>
          <p:cNvSpPr txBox="1"/>
          <p:nvPr/>
        </p:nvSpPr>
        <p:spPr>
          <a:xfrm>
            <a:off x="5780314" y="4752623"/>
            <a:ext cx="4887686" cy="914400"/>
          </a:xfrm>
          <a:prstGeom prst="rect">
            <a:avLst/>
          </a:prstGeom>
          <a:noFill/>
        </p:spPr>
        <p:txBody>
          <a:bodyPr wrap="none" lIns="0" tIns="0" rIns="0" bIns="0" rtlCol="0">
            <a:noAutofit/>
          </a:bodyPr>
          <a:lstStyle/>
          <a:p>
            <a:pPr marL="174625" marR="0" lvl="1" indent="-174625" algn="l" defTabSz="914400" rtl="0" eaLnBrk="1" fontAlgn="auto" latinLnBrk="0" hangingPunct="1">
              <a:lnSpc>
                <a:spcPct val="100000"/>
              </a:lnSpc>
              <a:spcBef>
                <a:spcPts val="2000"/>
              </a:spcBef>
              <a:spcAft>
                <a:spcPts val="0"/>
              </a:spcAft>
              <a:buClrTx/>
              <a:buSzTx/>
              <a:buFont typeface="Arial" panose="020B0604020202020204" pitchFamily="34" charset="0"/>
              <a:buChar char="•"/>
              <a:tabLst>
                <a:tab pos="174625" algn="l"/>
              </a:tabLst>
              <a:defRPr/>
            </a:pPr>
            <a:r>
              <a:rPr kumimoji="0" lang="en-GB" b="0" i="0" u="none" strike="noStrike" kern="1200" cap="none" spc="0" normalizeH="0" baseline="0" noProof="0" dirty="0">
                <a:ln>
                  <a:noFill/>
                </a:ln>
                <a:solidFill>
                  <a:srgbClr val="002060"/>
                </a:solidFill>
                <a:effectLst/>
                <a:uLnTx/>
                <a:uFillTx/>
                <a:latin typeface="Calibri Light"/>
                <a:ea typeface="+mn-ea"/>
                <a:cs typeface="+mn-cs"/>
              </a:rPr>
              <a:t>Naomi Klein’s </a:t>
            </a:r>
            <a:r>
              <a:rPr kumimoji="0" lang="en-GB" b="0" i="1" u="none" strike="noStrike" kern="1200" cap="none" spc="0" normalizeH="0" baseline="0" noProof="0" dirty="0">
                <a:ln>
                  <a:noFill/>
                </a:ln>
                <a:solidFill>
                  <a:srgbClr val="002060"/>
                </a:solidFill>
                <a:effectLst/>
                <a:uLnTx/>
                <a:uFillTx/>
                <a:latin typeface="Calibri Light"/>
                <a:ea typeface="+mn-ea"/>
                <a:cs typeface="+mn-cs"/>
              </a:rPr>
              <a:t>This Changes Everything </a:t>
            </a:r>
            <a:r>
              <a:rPr kumimoji="0" lang="en-GB" b="0" i="0" u="none" strike="noStrike" kern="1200" cap="none" spc="0" normalizeH="0" baseline="0" noProof="0" dirty="0">
                <a:ln>
                  <a:noFill/>
                </a:ln>
                <a:solidFill>
                  <a:srgbClr val="002060"/>
                </a:solidFill>
                <a:effectLst/>
                <a:uLnTx/>
                <a:uFillTx/>
                <a:latin typeface="Calibri Light"/>
                <a:ea typeface="+mn-ea"/>
                <a:cs typeface="+mn-cs"/>
              </a:rPr>
              <a:t>(2014)</a:t>
            </a:r>
          </a:p>
          <a:p>
            <a:pPr marL="174625" marR="0" lvl="1" indent="-174625" algn="l" defTabSz="914400" rtl="0" eaLnBrk="1" fontAlgn="auto" latinLnBrk="0" hangingPunct="1">
              <a:lnSpc>
                <a:spcPct val="100000"/>
              </a:lnSpc>
              <a:spcBef>
                <a:spcPts val="2000"/>
              </a:spcBef>
              <a:spcAft>
                <a:spcPts val="0"/>
              </a:spcAft>
              <a:buClrTx/>
              <a:buSzTx/>
              <a:buFont typeface="Arial" panose="020B0604020202020204" pitchFamily="34" charset="0"/>
              <a:buChar char="•"/>
              <a:tabLst>
                <a:tab pos="174625" algn="l"/>
              </a:tabLst>
              <a:defRPr/>
            </a:pPr>
            <a:r>
              <a:rPr kumimoji="0" lang="en-GB" b="0" i="0" u="none" strike="noStrike" kern="1200" cap="none" spc="0" normalizeH="0" baseline="0" noProof="0" dirty="0">
                <a:ln>
                  <a:noFill/>
                </a:ln>
                <a:solidFill>
                  <a:srgbClr val="002060"/>
                </a:solidFill>
                <a:effectLst/>
                <a:uLnTx/>
                <a:uFillTx/>
                <a:latin typeface="Calibri Light"/>
                <a:ea typeface="+mn-ea"/>
                <a:cs typeface="+mn-cs"/>
              </a:rPr>
              <a:t>Tim Jackson’s </a:t>
            </a:r>
            <a:r>
              <a:rPr kumimoji="0" lang="en-GB" b="0" i="1" u="none" strike="noStrike" kern="1200" cap="none" spc="0" normalizeH="0" baseline="0" noProof="0" dirty="0">
                <a:ln>
                  <a:noFill/>
                </a:ln>
                <a:solidFill>
                  <a:srgbClr val="002060"/>
                </a:solidFill>
                <a:effectLst/>
                <a:uLnTx/>
                <a:uFillTx/>
                <a:latin typeface="Calibri Light"/>
                <a:ea typeface="+mn-ea"/>
                <a:cs typeface="+mn-cs"/>
              </a:rPr>
              <a:t>Prosperity Without Growth </a:t>
            </a:r>
            <a:r>
              <a:rPr kumimoji="0" lang="en-GB" b="0" i="0" u="none" strike="noStrike" kern="1200" cap="none" spc="0" normalizeH="0" baseline="0" noProof="0" dirty="0">
                <a:ln>
                  <a:noFill/>
                </a:ln>
                <a:solidFill>
                  <a:srgbClr val="002060"/>
                </a:solidFill>
                <a:effectLst/>
                <a:uLnTx/>
                <a:uFillTx/>
                <a:latin typeface="Calibri Light"/>
                <a:ea typeface="+mn-ea"/>
                <a:cs typeface="+mn-cs"/>
              </a:rPr>
              <a:t>(2009)</a:t>
            </a:r>
          </a:p>
        </p:txBody>
      </p:sp>
    </p:spTree>
    <p:extLst>
      <p:ext uri="{BB962C8B-B14F-4D97-AF65-F5344CB8AC3E}">
        <p14:creationId xmlns:p14="http://schemas.microsoft.com/office/powerpoint/2010/main" val="6032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E0147-CBE7-4E43-AD59-8095C5A05007}"/>
              </a:ext>
            </a:extLst>
          </p:cNvPr>
          <p:cNvSpPr>
            <a:spLocks noGrp="1"/>
          </p:cNvSpPr>
          <p:nvPr>
            <p:ph idx="1"/>
          </p:nvPr>
        </p:nvSpPr>
        <p:spPr/>
        <p:txBody>
          <a:bodyPr/>
          <a:lstStyle/>
          <a:p>
            <a:pPr marL="0" indent="0">
              <a:buNone/>
            </a:pPr>
            <a:r>
              <a:rPr lang="en-GB" dirty="0"/>
              <a:t>The main response to environmentalists has not been from </a:t>
            </a:r>
            <a:r>
              <a:rPr lang="en-GB" i="1" dirty="0"/>
              <a:t>anti-</a:t>
            </a:r>
            <a:r>
              <a:rPr lang="en-GB" dirty="0"/>
              <a:t>environmentalists, but rather “Promethean” economists</a:t>
            </a:r>
          </a:p>
          <a:p>
            <a:r>
              <a:rPr lang="en-GB" b="0" dirty="0"/>
              <a:t>Our main resource is human ingenuity, which is dependent on </a:t>
            </a:r>
            <a:r>
              <a:rPr lang="en-GB" b="0" i="1" dirty="0"/>
              <a:t>institutions</a:t>
            </a:r>
            <a:r>
              <a:rPr lang="en-GB" b="0" dirty="0"/>
              <a:t>, not physical conditions</a:t>
            </a:r>
          </a:p>
          <a:p>
            <a:pPr marL="971550" lvl="1" indent="-514350">
              <a:buFont typeface="+mj-lt"/>
              <a:buAutoNum type="arabicPeriod"/>
            </a:pPr>
            <a:r>
              <a:rPr lang="en-GB" sz="1650" dirty="0"/>
              <a:t>Resource limits are frequently substituted, </a:t>
            </a:r>
            <a:r>
              <a:rPr lang="en-GB" sz="1650" u="sng" dirty="0"/>
              <a:t>in markets</a:t>
            </a:r>
            <a:r>
              <a:rPr lang="en-GB" sz="1650" dirty="0"/>
              <a:t>, by alternatives</a:t>
            </a:r>
          </a:p>
          <a:p>
            <a:pPr lvl="2"/>
            <a:r>
              <a:rPr lang="en-GB" sz="1650" dirty="0">
                <a:solidFill>
                  <a:srgbClr val="002060"/>
                </a:solidFill>
              </a:rPr>
              <a:t>The “ultimate resource” is human population growth (e.g., Julian Simon’s </a:t>
            </a:r>
            <a:r>
              <a:rPr lang="en-GB" sz="1650" i="1" dirty="0">
                <a:solidFill>
                  <a:srgbClr val="002060"/>
                </a:solidFill>
              </a:rPr>
              <a:t>The Ultimate Resource</a:t>
            </a:r>
            <a:r>
              <a:rPr lang="en-GB" sz="1650" dirty="0">
                <a:solidFill>
                  <a:srgbClr val="002060"/>
                </a:solidFill>
              </a:rPr>
              <a:t>, 1981)</a:t>
            </a:r>
          </a:p>
          <a:p>
            <a:pPr marL="971550" lvl="1" indent="-514350">
              <a:buFont typeface="+mj-lt"/>
              <a:buAutoNum type="arabicPeriod"/>
            </a:pPr>
            <a:r>
              <a:rPr lang="en-GB" sz="1650" dirty="0"/>
              <a:t>Following Marx’s predictions in the </a:t>
            </a:r>
            <a:r>
              <a:rPr lang="en-GB" sz="1650" i="1" dirty="0"/>
              <a:t>Grundrisse</a:t>
            </a:r>
            <a:r>
              <a:rPr lang="en-GB" sz="1650" dirty="0"/>
              <a:t>, a second train of argument emphasises the possibility of “post-scarcity” social organisation</a:t>
            </a:r>
          </a:p>
          <a:p>
            <a:pPr lvl="2"/>
            <a:r>
              <a:rPr lang="en-GB" sz="1650" dirty="0">
                <a:solidFill>
                  <a:srgbClr val="002060"/>
                </a:solidFill>
              </a:rPr>
              <a:t>Technological development will both abolish capitalist relations and create sufficient resources to realise collective human autonomy (e.g., Aaron </a:t>
            </a:r>
            <a:r>
              <a:rPr lang="en-GB" sz="1650" dirty="0" err="1">
                <a:solidFill>
                  <a:srgbClr val="002060"/>
                </a:solidFill>
              </a:rPr>
              <a:t>Bastani’s</a:t>
            </a:r>
            <a:r>
              <a:rPr lang="en-GB" sz="1650" dirty="0">
                <a:solidFill>
                  <a:srgbClr val="002060"/>
                </a:solidFill>
              </a:rPr>
              <a:t> </a:t>
            </a:r>
            <a:r>
              <a:rPr lang="en-GB" sz="1650" i="1" dirty="0">
                <a:solidFill>
                  <a:srgbClr val="002060"/>
                </a:solidFill>
              </a:rPr>
              <a:t>Fully Automated Luxury Communism</a:t>
            </a:r>
            <a:r>
              <a:rPr lang="en-GB" sz="1650" dirty="0">
                <a:solidFill>
                  <a:srgbClr val="002060"/>
                </a:solidFill>
              </a:rPr>
              <a:t>, 2019)</a:t>
            </a:r>
          </a:p>
          <a:p>
            <a:r>
              <a:rPr lang="en-GB" b="0" dirty="0"/>
              <a:t>In recent years, many have embraced “geoengineering” as a response to the slow pace of political change</a:t>
            </a:r>
          </a:p>
          <a:p>
            <a:pPr lvl="1"/>
            <a:r>
              <a:rPr lang="en-GB" sz="1650" dirty="0">
                <a:solidFill>
                  <a:srgbClr val="002060"/>
                </a:solidFill>
              </a:rPr>
              <a:t>Geoengineering circumvents </a:t>
            </a:r>
            <a:r>
              <a:rPr lang="en-GB" sz="1650" i="1" dirty="0">
                <a:solidFill>
                  <a:srgbClr val="002060"/>
                </a:solidFill>
              </a:rPr>
              <a:t>social </a:t>
            </a:r>
            <a:r>
              <a:rPr lang="en-GB" sz="1650" dirty="0">
                <a:solidFill>
                  <a:srgbClr val="002060"/>
                </a:solidFill>
              </a:rPr>
              <a:t>science by imposing scientific changes on the planet itself (e.g., seeding the stratosphere with sulphur particles); an example is Oliver Morton’s </a:t>
            </a:r>
            <a:r>
              <a:rPr lang="en-GB" sz="1650" i="1" dirty="0">
                <a:solidFill>
                  <a:srgbClr val="002060"/>
                </a:solidFill>
              </a:rPr>
              <a:t>The Planet Remade </a:t>
            </a:r>
            <a:r>
              <a:rPr lang="en-GB" sz="1650" dirty="0">
                <a:solidFill>
                  <a:srgbClr val="002060"/>
                </a:solidFill>
              </a:rPr>
              <a:t>(2016)</a:t>
            </a:r>
          </a:p>
        </p:txBody>
      </p:sp>
      <p:sp>
        <p:nvSpPr>
          <p:cNvPr id="3" name="Title 2">
            <a:extLst>
              <a:ext uri="{FF2B5EF4-FFF2-40B4-BE49-F238E27FC236}">
                <a16:creationId xmlns:a16="http://schemas.microsoft.com/office/drawing/2014/main" id="{87497C23-A7B5-4C8B-A731-23CF4EF79BF3}"/>
              </a:ext>
            </a:extLst>
          </p:cNvPr>
          <p:cNvSpPr>
            <a:spLocks noGrp="1"/>
          </p:cNvSpPr>
          <p:nvPr>
            <p:ph type="title"/>
          </p:nvPr>
        </p:nvSpPr>
        <p:spPr/>
        <p:txBody>
          <a:bodyPr/>
          <a:lstStyle/>
          <a:p>
            <a:r>
              <a:rPr lang="en-GB" dirty="0"/>
              <a:t>The Limits to Growth Debate (II)</a:t>
            </a:r>
          </a:p>
        </p:txBody>
      </p:sp>
      <p:sp>
        <p:nvSpPr>
          <p:cNvPr id="4" name="Footer Placeholder 3">
            <a:extLst>
              <a:ext uri="{FF2B5EF4-FFF2-40B4-BE49-F238E27FC236}">
                <a16:creationId xmlns:a16="http://schemas.microsoft.com/office/drawing/2014/main" id="{3871963E-5EA1-486E-8C1F-7CC7D5990416}"/>
              </a:ext>
            </a:extLst>
          </p:cNvPr>
          <p:cNvSpPr>
            <a:spLocks noGrp="1"/>
          </p:cNvSpPr>
          <p:nvPr>
            <p:ph type="ftr" sz="quarter" idx="10"/>
          </p:nvPr>
        </p:nvSpPr>
        <p:spPr/>
        <p:txBody>
          <a:bodyPr/>
          <a:lstStyle/>
          <a:p>
            <a:r>
              <a:rPr lang="en-GB"/>
              <a:t>Introduction to the Module and the Limits to Growth</a:t>
            </a:r>
            <a:endParaRPr lang="en-GB" dirty="0"/>
          </a:p>
        </p:txBody>
      </p:sp>
      <p:sp>
        <p:nvSpPr>
          <p:cNvPr id="5" name="Slide Number Placeholder 4">
            <a:extLst>
              <a:ext uri="{FF2B5EF4-FFF2-40B4-BE49-F238E27FC236}">
                <a16:creationId xmlns:a16="http://schemas.microsoft.com/office/drawing/2014/main" id="{B0761B8B-DF42-4AC1-AEF7-7593DFEE112A}"/>
              </a:ext>
            </a:extLst>
          </p:cNvPr>
          <p:cNvSpPr>
            <a:spLocks noGrp="1"/>
          </p:cNvSpPr>
          <p:nvPr>
            <p:ph type="sldNum" sz="quarter" idx="11"/>
          </p:nvPr>
        </p:nvSpPr>
        <p:spPr/>
        <p:txBody>
          <a:bodyPr/>
          <a:lstStyle/>
          <a:p>
            <a:pPr rtl="0"/>
            <a:fld id="{19B51A1E-902D-48AF-9020-955120F399B6}" type="slidenum">
              <a:rPr lang="en-GB" noProof="0" smtClean="0"/>
              <a:pPr rtl="0"/>
              <a:t>7</a:t>
            </a:fld>
            <a:endParaRPr lang="en-GB" noProof="0"/>
          </a:p>
        </p:txBody>
      </p:sp>
    </p:spTree>
    <p:extLst>
      <p:ext uri="{BB962C8B-B14F-4D97-AF65-F5344CB8AC3E}">
        <p14:creationId xmlns:p14="http://schemas.microsoft.com/office/powerpoint/2010/main" val="427212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E7BB5-53B5-4287-9B1D-4EA6749210C1}"/>
              </a:ext>
            </a:extLst>
          </p:cNvPr>
          <p:cNvSpPr>
            <a:spLocks noGrp="1"/>
          </p:cNvSpPr>
          <p:nvPr>
            <p:ph type="title"/>
          </p:nvPr>
        </p:nvSpPr>
        <p:spPr/>
        <p:txBody>
          <a:bodyPr/>
          <a:lstStyle/>
          <a:p>
            <a:r>
              <a:rPr lang="en-GB" dirty="0"/>
              <a:t>Limits and the reason heuristic</a:t>
            </a:r>
          </a:p>
        </p:txBody>
      </p:sp>
      <p:sp>
        <p:nvSpPr>
          <p:cNvPr id="4" name="Footer Placeholder 3">
            <a:extLst>
              <a:ext uri="{FF2B5EF4-FFF2-40B4-BE49-F238E27FC236}">
                <a16:creationId xmlns:a16="http://schemas.microsoft.com/office/drawing/2014/main" id="{131198B4-C402-4679-94BB-B8BEE2E2A669}"/>
              </a:ext>
            </a:extLst>
          </p:cNvPr>
          <p:cNvSpPr>
            <a:spLocks noGrp="1"/>
          </p:cNvSpPr>
          <p:nvPr>
            <p:ph type="ftr" sz="quarter" idx="10"/>
          </p:nvPr>
        </p:nvSpPr>
        <p:spPr/>
        <p:txBody>
          <a:bodyPr/>
          <a:lstStyle/>
          <a:p>
            <a:r>
              <a:rPr lang="en-GB" dirty="0"/>
              <a:t>Introduction to the Module and the Limits to Growth</a:t>
            </a:r>
          </a:p>
        </p:txBody>
      </p:sp>
      <p:sp>
        <p:nvSpPr>
          <p:cNvPr id="5" name="Slide Number Placeholder 4">
            <a:extLst>
              <a:ext uri="{FF2B5EF4-FFF2-40B4-BE49-F238E27FC236}">
                <a16:creationId xmlns:a16="http://schemas.microsoft.com/office/drawing/2014/main" id="{C0E8BF4C-FDFD-4C54-A27F-A9FE395C4A16}"/>
              </a:ext>
            </a:extLst>
          </p:cNvPr>
          <p:cNvSpPr>
            <a:spLocks noGrp="1"/>
          </p:cNvSpPr>
          <p:nvPr>
            <p:ph type="sldNum" sz="quarter" idx="11"/>
          </p:nvPr>
        </p:nvSpPr>
        <p:spPr/>
        <p:txBody>
          <a:bodyPr/>
          <a:lstStyle/>
          <a:p>
            <a:pPr rtl="0"/>
            <a:fld id="{19B51A1E-902D-48AF-9020-955120F399B6}" type="slidenum">
              <a:rPr lang="en-GB" noProof="0" smtClean="0"/>
              <a:pPr rtl="0"/>
              <a:t>8</a:t>
            </a:fld>
            <a:endParaRPr lang="en-GB" noProof="0"/>
          </a:p>
        </p:txBody>
      </p:sp>
      <p:cxnSp>
        <p:nvCxnSpPr>
          <p:cNvPr id="19" name="Straight Connector 18">
            <a:extLst>
              <a:ext uri="{FF2B5EF4-FFF2-40B4-BE49-F238E27FC236}">
                <a16:creationId xmlns:a16="http://schemas.microsoft.com/office/drawing/2014/main" id="{B524B4D2-C328-441B-BEA0-7922EA6075E3}"/>
              </a:ext>
            </a:extLst>
          </p:cNvPr>
          <p:cNvCxnSpPr>
            <a:cxnSpLocks/>
          </p:cNvCxnSpPr>
          <p:nvPr/>
        </p:nvCxnSpPr>
        <p:spPr>
          <a:xfrm>
            <a:off x="8242935" y="1607745"/>
            <a:ext cx="0" cy="4169324"/>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 name="Content Placeholder 4">
            <a:extLst>
              <a:ext uri="{FF2B5EF4-FFF2-40B4-BE49-F238E27FC236}">
                <a16:creationId xmlns:a16="http://schemas.microsoft.com/office/drawing/2014/main" id="{B8E113DF-2CFD-4581-A821-6AFD0D015152}"/>
              </a:ext>
            </a:extLst>
          </p:cNvPr>
          <p:cNvSpPr txBox="1">
            <a:spLocks/>
          </p:cNvSpPr>
          <p:nvPr/>
        </p:nvSpPr>
        <p:spPr>
          <a:xfrm>
            <a:off x="534813" y="2951629"/>
            <a:ext cx="11122374" cy="954741"/>
          </a:xfrm>
          <a:prstGeom prst="leftRightArrow">
            <a:avLst/>
          </a:prstGeom>
          <a:solidFill>
            <a:schemeClr val="accent3"/>
          </a:solidFill>
          <a:ln w="19050" cap="rnd"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N = many</a:t>
            </a:r>
          </a:p>
        </p:txBody>
      </p:sp>
      <p:cxnSp>
        <p:nvCxnSpPr>
          <p:cNvPr id="21" name="Straight Arrow Connector 20">
            <a:extLst>
              <a:ext uri="{FF2B5EF4-FFF2-40B4-BE49-F238E27FC236}">
                <a16:creationId xmlns:a16="http://schemas.microsoft.com/office/drawing/2014/main" id="{AE66CF81-BC5D-4EF8-985E-1705D69E3B2D}"/>
              </a:ext>
            </a:extLst>
          </p:cNvPr>
          <p:cNvCxnSpPr>
            <a:cxnSpLocks/>
          </p:cNvCxnSpPr>
          <p:nvPr/>
        </p:nvCxnSpPr>
        <p:spPr>
          <a:xfrm flipV="1">
            <a:off x="1453346" y="2308550"/>
            <a:ext cx="0" cy="8850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4F308B2-8139-4FD2-832E-7D2F3483A0D9}"/>
              </a:ext>
            </a:extLst>
          </p:cNvPr>
          <p:cNvCxnSpPr>
            <a:cxnSpLocks/>
          </p:cNvCxnSpPr>
          <p:nvPr/>
        </p:nvCxnSpPr>
        <p:spPr>
          <a:xfrm>
            <a:off x="1453346" y="3675436"/>
            <a:ext cx="0" cy="903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097040-A8A9-4D07-95D2-A2C216AAD25E}"/>
              </a:ext>
            </a:extLst>
          </p:cNvPr>
          <p:cNvSpPr txBox="1"/>
          <p:nvPr/>
        </p:nvSpPr>
        <p:spPr>
          <a:xfrm>
            <a:off x="698735" y="1765960"/>
            <a:ext cx="1509220" cy="561343"/>
          </a:xfrm>
          <a:prstGeom prst="rect">
            <a:avLst/>
          </a:prstGeom>
          <a:noFill/>
        </p:spPr>
        <p:txBody>
          <a:bodyPr wrap="square" rtlCol="0" anchor="ctr">
            <a:noAutofit/>
          </a:bodyPr>
          <a:lstStyle/>
          <a:p>
            <a:pPr algn="ctr"/>
            <a:r>
              <a:rPr lang="en-GB" sz="1600" b="1" dirty="0"/>
              <a:t>Malthusianism</a:t>
            </a:r>
            <a:r>
              <a:rPr lang="en-GB" sz="1200" b="1" dirty="0"/>
              <a:t> </a:t>
            </a:r>
          </a:p>
        </p:txBody>
      </p:sp>
      <p:sp>
        <p:nvSpPr>
          <p:cNvPr id="24" name="TextBox 23">
            <a:extLst>
              <a:ext uri="{FF2B5EF4-FFF2-40B4-BE49-F238E27FC236}">
                <a16:creationId xmlns:a16="http://schemas.microsoft.com/office/drawing/2014/main" id="{0B73F210-D4EF-4242-A907-E5F3F1F1DB1C}"/>
              </a:ext>
            </a:extLst>
          </p:cNvPr>
          <p:cNvSpPr txBox="1"/>
          <p:nvPr/>
        </p:nvSpPr>
        <p:spPr>
          <a:xfrm>
            <a:off x="614549" y="4530697"/>
            <a:ext cx="1677594" cy="817294"/>
          </a:xfrm>
          <a:prstGeom prst="rect">
            <a:avLst/>
          </a:prstGeom>
          <a:noFill/>
        </p:spPr>
        <p:txBody>
          <a:bodyPr wrap="square" rtlCol="0" anchor="ctr">
            <a:noAutofit/>
          </a:bodyPr>
          <a:lstStyle/>
          <a:p>
            <a:pPr algn="ctr"/>
            <a:r>
              <a:rPr lang="en-GB" sz="1600" b="1" dirty="0"/>
              <a:t>Socialist </a:t>
            </a:r>
            <a:r>
              <a:rPr lang="en-GB" sz="1600" b="1" dirty="0" err="1"/>
              <a:t>Prometheanism</a:t>
            </a:r>
            <a:endParaRPr lang="en-GB" sz="1600" b="1" dirty="0"/>
          </a:p>
        </p:txBody>
      </p:sp>
      <p:cxnSp>
        <p:nvCxnSpPr>
          <p:cNvPr id="27" name="Straight Arrow Connector 26">
            <a:extLst>
              <a:ext uri="{FF2B5EF4-FFF2-40B4-BE49-F238E27FC236}">
                <a16:creationId xmlns:a16="http://schemas.microsoft.com/office/drawing/2014/main" id="{74CDBA8A-6263-4075-AF82-149CAB62B3ED}"/>
              </a:ext>
            </a:extLst>
          </p:cNvPr>
          <p:cNvCxnSpPr>
            <a:cxnSpLocks/>
          </p:cNvCxnSpPr>
          <p:nvPr/>
        </p:nvCxnSpPr>
        <p:spPr>
          <a:xfrm flipV="1">
            <a:off x="10701096" y="2327304"/>
            <a:ext cx="0" cy="8662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54ECFD6-BC3E-4CD6-A77A-9FACD6D4D1E8}"/>
              </a:ext>
            </a:extLst>
          </p:cNvPr>
          <p:cNvSpPr txBox="1"/>
          <p:nvPr/>
        </p:nvSpPr>
        <p:spPr>
          <a:xfrm>
            <a:off x="9946486" y="1750244"/>
            <a:ext cx="1509220" cy="561343"/>
          </a:xfrm>
          <a:prstGeom prst="rect">
            <a:avLst/>
          </a:prstGeom>
          <a:noFill/>
        </p:spPr>
        <p:txBody>
          <a:bodyPr wrap="square" rtlCol="0" anchor="ctr">
            <a:noAutofit/>
          </a:bodyPr>
          <a:lstStyle/>
          <a:p>
            <a:pPr algn="ctr"/>
            <a:r>
              <a:rPr lang="en-GB" sz="1600" b="1" dirty="0"/>
              <a:t>Respect</a:t>
            </a:r>
            <a:endParaRPr lang="en-GB" sz="1200" b="1" dirty="0"/>
          </a:p>
        </p:txBody>
      </p:sp>
      <p:sp>
        <p:nvSpPr>
          <p:cNvPr id="29" name="TextBox 28">
            <a:extLst>
              <a:ext uri="{FF2B5EF4-FFF2-40B4-BE49-F238E27FC236}">
                <a16:creationId xmlns:a16="http://schemas.microsoft.com/office/drawing/2014/main" id="{2F32CE36-1337-42E3-A293-13B2126B5CFB}"/>
              </a:ext>
            </a:extLst>
          </p:cNvPr>
          <p:cNvSpPr txBox="1"/>
          <p:nvPr/>
        </p:nvSpPr>
        <p:spPr>
          <a:xfrm>
            <a:off x="838200" y="5347990"/>
            <a:ext cx="7185656" cy="369332"/>
          </a:xfrm>
          <a:prstGeom prst="rect">
            <a:avLst/>
          </a:prstGeom>
          <a:noFill/>
        </p:spPr>
        <p:txBody>
          <a:bodyPr wrap="square" rtlCol="0">
            <a:spAutoFit/>
          </a:bodyPr>
          <a:lstStyle/>
          <a:p>
            <a:pPr algn="ctr"/>
            <a:r>
              <a:rPr lang="en-GB" dirty="0">
                <a:solidFill>
                  <a:srgbClr val="0070C0"/>
                </a:solidFill>
              </a:rPr>
              <a:t>Optimism</a:t>
            </a:r>
          </a:p>
        </p:txBody>
      </p:sp>
      <p:sp>
        <p:nvSpPr>
          <p:cNvPr id="30" name="TextBox 29">
            <a:extLst>
              <a:ext uri="{FF2B5EF4-FFF2-40B4-BE49-F238E27FC236}">
                <a16:creationId xmlns:a16="http://schemas.microsoft.com/office/drawing/2014/main" id="{172E5732-D88A-4725-9A37-0F55096B34B6}"/>
              </a:ext>
            </a:extLst>
          </p:cNvPr>
          <p:cNvSpPr txBox="1"/>
          <p:nvPr/>
        </p:nvSpPr>
        <p:spPr>
          <a:xfrm>
            <a:off x="8023859" y="5347990"/>
            <a:ext cx="3633326" cy="369332"/>
          </a:xfrm>
          <a:prstGeom prst="rect">
            <a:avLst/>
          </a:prstGeom>
          <a:noFill/>
        </p:spPr>
        <p:txBody>
          <a:bodyPr wrap="square" rtlCol="0">
            <a:spAutoFit/>
          </a:bodyPr>
          <a:lstStyle/>
          <a:p>
            <a:pPr algn="ctr"/>
            <a:r>
              <a:rPr lang="en-GB" dirty="0">
                <a:solidFill>
                  <a:srgbClr val="0070C0"/>
                </a:solidFill>
              </a:rPr>
              <a:t>Pessimism</a:t>
            </a:r>
          </a:p>
        </p:txBody>
      </p:sp>
      <p:cxnSp>
        <p:nvCxnSpPr>
          <p:cNvPr id="34" name="Straight Arrow Connector 33">
            <a:extLst>
              <a:ext uri="{FF2B5EF4-FFF2-40B4-BE49-F238E27FC236}">
                <a16:creationId xmlns:a16="http://schemas.microsoft.com/office/drawing/2014/main" id="{0BD93C13-E9D2-4DFE-B721-B280D911A3EA}"/>
              </a:ext>
            </a:extLst>
          </p:cNvPr>
          <p:cNvCxnSpPr>
            <a:cxnSpLocks/>
          </p:cNvCxnSpPr>
          <p:nvPr/>
        </p:nvCxnSpPr>
        <p:spPr>
          <a:xfrm>
            <a:off x="6096000" y="3669277"/>
            <a:ext cx="0" cy="903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3EC72FA-04B0-44E0-B2B5-1325A2E91493}"/>
              </a:ext>
            </a:extLst>
          </p:cNvPr>
          <p:cNvSpPr txBox="1"/>
          <p:nvPr/>
        </p:nvSpPr>
        <p:spPr>
          <a:xfrm>
            <a:off x="5257203" y="4524538"/>
            <a:ext cx="1677594" cy="817294"/>
          </a:xfrm>
          <a:prstGeom prst="rect">
            <a:avLst/>
          </a:prstGeom>
          <a:noFill/>
        </p:spPr>
        <p:txBody>
          <a:bodyPr wrap="square" rtlCol="0" anchor="ctr">
            <a:noAutofit/>
          </a:bodyPr>
          <a:lstStyle/>
          <a:p>
            <a:pPr algn="ctr"/>
            <a:r>
              <a:rPr lang="en-GB" sz="1600" b="1" dirty="0"/>
              <a:t>Liberal </a:t>
            </a:r>
            <a:r>
              <a:rPr lang="en-GB" sz="1600" b="1" dirty="0" err="1"/>
              <a:t>Prometheanism</a:t>
            </a:r>
            <a:endParaRPr lang="en-GB" sz="1600" b="1" dirty="0"/>
          </a:p>
        </p:txBody>
      </p:sp>
      <p:sp>
        <p:nvSpPr>
          <p:cNvPr id="7" name="TextBox 6">
            <a:extLst>
              <a:ext uri="{FF2B5EF4-FFF2-40B4-BE49-F238E27FC236}">
                <a16:creationId xmlns:a16="http://schemas.microsoft.com/office/drawing/2014/main" id="{CE547592-F12A-41DB-B390-1F5A0D85520C}"/>
              </a:ext>
            </a:extLst>
          </p:cNvPr>
          <p:cNvSpPr txBox="1"/>
          <p:nvPr/>
        </p:nvSpPr>
        <p:spPr>
          <a:xfrm>
            <a:off x="838200" y="3296843"/>
            <a:ext cx="716436" cy="240535"/>
          </a:xfrm>
          <a:prstGeom prst="rect">
            <a:avLst/>
          </a:prstGeom>
          <a:noFill/>
        </p:spPr>
        <p:txBody>
          <a:bodyPr wrap="square" lIns="0" tIns="0" rIns="0" bIns="0" rtlCol="0">
            <a:noAutofit/>
          </a:bodyPr>
          <a:lstStyle/>
          <a:p>
            <a:pPr algn="l"/>
            <a:r>
              <a:rPr lang="en-GB" b="1" dirty="0">
                <a:solidFill>
                  <a:schemeClr val="bg1"/>
                </a:solidFill>
              </a:rPr>
              <a:t>N = 1</a:t>
            </a:r>
            <a:endParaRPr lang="en-GB" dirty="0">
              <a:solidFill>
                <a:schemeClr val="bg1"/>
              </a:solidFill>
              <a:latin typeface="+mn-lt"/>
            </a:endParaRPr>
          </a:p>
        </p:txBody>
      </p:sp>
      <p:cxnSp>
        <p:nvCxnSpPr>
          <p:cNvPr id="11" name="Straight Arrow Connector 10">
            <a:extLst>
              <a:ext uri="{FF2B5EF4-FFF2-40B4-BE49-F238E27FC236}">
                <a16:creationId xmlns:a16="http://schemas.microsoft.com/office/drawing/2014/main" id="{433A4005-FF5B-4CF9-B7E0-6BE24ECB1BDE}"/>
              </a:ext>
            </a:extLst>
          </p:cNvPr>
          <p:cNvCxnSpPr/>
          <p:nvPr/>
        </p:nvCxnSpPr>
        <p:spPr>
          <a:xfrm flipH="1">
            <a:off x="2394408" y="4952232"/>
            <a:ext cx="2677212" cy="0"/>
          </a:xfrm>
          <a:prstGeom prst="straightConnector1">
            <a:avLst/>
          </a:prstGeom>
          <a:ln w="635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4871AB3-BBB5-40E1-8C30-BA1072E0170F}"/>
              </a:ext>
            </a:extLst>
          </p:cNvPr>
          <p:cNvCxnSpPr>
            <a:cxnSpLocks/>
          </p:cNvCxnSpPr>
          <p:nvPr/>
        </p:nvCxnSpPr>
        <p:spPr>
          <a:xfrm>
            <a:off x="7110979" y="4925910"/>
            <a:ext cx="2598629" cy="0"/>
          </a:xfrm>
          <a:prstGeom prst="straightConnector1">
            <a:avLst/>
          </a:prstGeom>
          <a:ln w="635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BBBE195-4484-4BD9-806A-6AEC864C56BB}"/>
              </a:ext>
            </a:extLst>
          </p:cNvPr>
          <p:cNvCxnSpPr>
            <a:cxnSpLocks/>
          </p:cNvCxnSpPr>
          <p:nvPr/>
        </p:nvCxnSpPr>
        <p:spPr>
          <a:xfrm>
            <a:off x="10702047" y="3656682"/>
            <a:ext cx="0" cy="903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E01FA52-E034-4827-9720-99F15C4134A7}"/>
              </a:ext>
            </a:extLst>
          </p:cNvPr>
          <p:cNvSpPr txBox="1"/>
          <p:nvPr/>
        </p:nvSpPr>
        <p:spPr>
          <a:xfrm>
            <a:off x="9863250" y="4511943"/>
            <a:ext cx="1677594" cy="817294"/>
          </a:xfrm>
          <a:prstGeom prst="rect">
            <a:avLst/>
          </a:prstGeom>
          <a:noFill/>
        </p:spPr>
        <p:txBody>
          <a:bodyPr wrap="square" rtlCol="0" anchor="ctr">
            <a:noAutofit/>
          </a:bodyPr>
          <a:lstStyle/>
          <a:p>
            <a:pPr algn="ctr"/>
            <a:r>
              <a:rPr lang="en-GB" sz="1600" b="1" dirty="0"/>
              <a:t>Agnosticism</a:t>
            </a:r>
          </a:p>
        </p:txBody>
      </p:sp>
      <p:sp>
        <p:nvSpPr>
          <p:cNvPr id="40" name="TextBox 39">
            <a:extLst>
              <a:ext uri="{FF2B5EF4-FFF2-40B4-BE49-F238E27FC236}">
                <a16:creationId xmlns:a16="http://schemas.microsoft.com/office/drawing/2014/main" id="{8EBC6B2A-D3FF-434D-A543-67CFC305E5AE}"/>
              </a:ext>
            </a:extLst>
          </p:cNvPr>
          <p:cNvSpPr txBox="1"/>
          <p:nvPr/>
        </p:nvSpPr>
        <p:spPr>
          <a:xfrm>
            <a:off x="10142628" y="3274583"/>
            <a:ext cx="1514557" cy="240535"/>
          </a:xfrm>
          <a:prstGeom prst="rect">
            <a:avLst/>
          </a:prstGeom>
          <a:noFill/>
        </p:spPr>
        <p:txBody>
          <a:bodyPr wrap="square" lIns="0" tIns="0" rIns="0" bIns="0" rtlCol="0">
            <a:noAutofit/>
          </a:bodyPr>
          <a:lstStyle/>
          <a:p>
            <a:pPr algn="l"/>
            <a:r>
              <a:rPr lang="en-GB" b="1" dirty="0">
                <a:solidFill>
                  <a:schemeClr val="bg1"/>
                </a:solidFill>
              </a:rPr>
              <a:t>N = </a:t>
            </a:r>
            <a:r>
              <a:rPr lang="en-GB" b="1" i="1" dirty="0">
                <a:solidFill>
                  <a:schemeClr val="bg1"/>
                </a:solidFill>
              </a:rPr>
              <a:t>too </a:t>
            </a:r>
            <a:r>
              <a:rPr lang="en-GB" b="1" dirty="0">
                <a:solidFill>
                  <a:schemeClr val="bg1"/>
                </a:solidFill>
              </a:rPr>
              <a:t>many</a:t>
            </a:r>
            <a:endParaRPr lang="en-GB" dirty="0">
              <a:solidFill>
                <a:schemeClr val="bg1"/>
              </a:solidFill>
              <a:latin typeface="+mn-lt"/>
            </a:endParaRPr>
          </a:p>
        </p:txBody>
      </p:sp>
      <p:sp>
        <p:nvSpPr>
          <p:cNvPr id="17" name="TextBox 16">
            <a:extLst>
              <a:ext uri="{FF2B5EF4-FFF2-40B4-BE49-F238E27FC236}">
                <a16:creationId xmlns:a16="http://schemas.microsoft.com/office/drawing/2014/main" id="{96E767C0-B75F-4275-88D4-C6B6BC77C10D}"/>
              </a:ext>
            </a:extLst>
          </p:cNvPr>
          <p:cNvSpPr txBox="1"/>
          <p:nvPr/>
        </p:nvSpPr>
        <p:spPr>
          <a:xfrm>
            <a:off x="5071620" y="1078650"/>
            <a:ext cx="2039353" cy="629775"/>
          </a:xfrm>
          <a:prstGeom prst="rect">
            <a:avLst/>
          </a:prstGeom>
          <a:noFill/>
        </p:spPr>
        <p:txBody>
          <a:bodyPr wrap="square" lIns="0" tIns="0" rIns="0" bIns="0" rtlCol="0" anchor="ctr">
            <a:noAutofit/>
          </a:bodyPr>
          <a:lstStyle/>
          <a:p>
            <a:pPr algn="ctr"/>
            <a:r>
              <a:rPr lang="en-GB" b="1" dirty="0">
                <a:solidFill>
                  <a:srgbClr val="FF0000"/>
                </a:solidFill>
              </a:rPr>
              <a:t>DUTY</a:t>
            </a:r>
            <a:endParaRPr lang="en-GB" b="1" dirty="0">
              <a:solidFill>
                <a:srgbClr val="FF0000"/>
              </a:solidFill>
              <a:latin typeface="+mn-lt"/>
            </a:endParaRPr>
          </a:p>
        </p:txBody>
      </p:sp>
      <p:sp>
        <p:nvSpPr>
          <p:cNvPr id="41" name="TextBox 40">
            <a:extLst>
              <a:ext uri="{FF2B5EF4-FFF2-40B4-BE49-F238E27FC236}">
                <a16:creationId xmlns:a16="http://schemas.microsoft.com/office/drawing/2014/main" id="{DDCCAF47-E4AF-4F74-8958-25F721797355}"/>
              </a:ext>
            </a:extLst>
          </p:cNvPr>
          <p:cNvSpPr txBox="1"/>
          <p:nvPr/>
        </p:nvSpPr>
        <p:spPr>
          <a:xfrm>
            <a:off x="5081558" y="5583542"/>
            <a:ext cx="2039353" cy="629775"/>
          </a:xfrm>
          <a:prstGeom prst="rect">
            <a:avLst/>
          </a:prstGeom>
          <a:noFill/>
        </p:spPr>
        <p:txBody>
          <a:bodyPr wrap="square" lIns="0" tIns="0" rIns="0" bIns="0" rtlCol="0" anchor="ctr">
            <a:noAutofit/>
          </a:bodyPr>
          <a:lstStyle/>
          <a:p>
            <a:pPr algn="ctr"/>
            <a:r>
              <a:rPr lang="en-GB" b="1" dirty="0">
                <a:solidFill>
                  <a:srgbClr val="FF0000"/>
                </a:solidFill>
              </a:rPr>
              <a:t>UTILITY</a:t>
            </a:r>
            <a:endParaRPr lang="en-GB" b="1" dirty="0">
              <a:solidFill>
                <a:srgbClr val="FF0000"/>
              </a:solidFill>
              <a:latin typeface="+mn-lt"/>
            </a:endParaRPr>
          </a:p>
        </p:txBody>
      </p:sp>
      <p:cxnSp>
        <p:nvCxnSpPr>
          <p:cNvPr id="26" name="Straight Arrow Connector 25">
            <a:extLst>
              <a:ext uri="{FF2B5EF4-FFF2-40B4-BE49-F238E27FC236}">
                <a16:creationId xmlns:a16="http://schemas.microsoft.com/office/drawing/2014/main" id="{2123AF24-9683-4959-B6E9-41581860A0FA}"/>
              </a:ext>
            </a:extLst>
          </p:cNvPr>
          <p:cNvCxnSpPr>
            <a:cxnSpLocks/>
          </p:cNvCxnSpPr>
          <p:nvPr/>
        </p:nvCxnSpPr>
        <p:spPr>
          <a:xfrm flipV="1">
            <a:off x="6096000" y="2308550"/>
            <a:ext cx="0" cy="8850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B93CC01-224F-497C-B880-47E00DB20EE9}"/>
              </a:ext>
            </a:extLst>
          </p:cNvPr>
          <p:cNvSpPr txBox="1"/>
          <p:nvPr/>
        </p:nvSpPr>
        <p:spPr>
          <a:xfrm>
            <a:off x="5249464" y="1784713"/>
            <a:ext cx="1703539" cy="561343"/>
          </a:xfrm>
          <a:prstGeom prst="rect">
            <a:avLst/>
          </a:prstGeom>
          <a:noFill/>
        </p:spPr>
        <p:txBody>
          <a:bodyPr wrap="square" rtlCol="0" anchor="ctr">
            <a:noAutofit/>
          </a:bodyPr>
          <a:lstStyle/>
          <a:p>
            <a:pPr algn="ctr"/>
            <a:r>
              <a:rPr lang="en-GB" sz="1600" b="1" dirty="0"/>
              <a:t>Biocentric rights</a:t>
            </a:r>
          </a:p>
        </p:txBody>
      </p:sp>
      <p:cxnSp>
        <p:nvCxnSpPr>
          <p:cNvPr id="10" name="Straight Arrow Connector 9">
            <a:extLst>
              <a:ext uri="{FF2B5EF4-FFF2-40B4-BE49-F238E27FC236}">
                <a16:creationId xmlns:a16="http://schemas.microsoft.com/office/drawing/2014/main" id="{32B587C0-123A-4C7E-95B8-CA4DFF545CE2}"/>
              </a:ext>
            </a:extLst>
          </p:cNvPr>
          <p:cNvCxnSpPr>
            <a:cxnSpLocks/>
          </p:cNvCxnSpPr>
          <p:nvPr/>
        </p:nvCxnSpPr>
        <p:spPr>
          <a:xfrm flipH="1">
            <a:off x="4572808" y="2046631"/>
            <a:ext cx="676656"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DDF0ADF-25BC-4188-9BD9-7E0C2ACCFF7C}"/>
              </a:ext>
            </a:extLst>
          </p:cNvPr>
          <p:cNvCxnSpPr>
            <a:cxnSpLocks/>
          </p:cNvCxnSpPr>
          <p:nvPr/>
        </p:nvCxnSpPr>
        <p:spPr>
          <a:xfrm>
            <a:off x="6953003" y="2065384"/>
            <a:ext cx="676656"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6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DBD7-4DB9-4EFD-A86D-B7EF2F399694}"/>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00B050"/>
                </a:solidFill>
                <a:effectLst/>
                <a:uLnTx/>
                <a:uFillTx/>
                <a:latin typeface="Rockwell"/>
                <a:ea typeface="+mj-ea"/>
                <a:cs typeface="+mj-cs"/>
              </a:rPr>
              <a:t>4. A Map of the Module</a:t>
            </a:r>
            <a:endParaRPr lang="en-GB" dirty="0"/>
          </a:p>
        </p:txBody>
      </p:sp>
      <p:sp>
        <p:nvSpPr>
          <p:cNvPr id="3" name="Footer Placeholder 2">
            <a:extLst>
              <a:ext uri="{FF2B5EF4-FFF2-40B4-BE49-F238E27FC236}">
                <a16:creationId xmlns:a16="http://schemas.microsoft.com/office/drawing/2014/main" id="{307EAC6A-CD2A-473D-BB64-B5B157FFA989}"/>
              </a:ext>
            </a:extLst>
          </p:cNvPr>
          <p:cNvSpPr>
            <a:spLocks noGrp="1"/>
          </p:cNvSpPr>
          <p:nvPr>
            <p:ph type="ftr" sz="quarter" idx="10"/>
          </p:nvPr>
        </p:nvSpPr>
        <p:spPr/>
        <p:txBody>
          <a:bodyPr/>
          <a:lstStyle/>
          <a:p>
            <a:pPr rtl="0"/>
            <a:r>
              <a:rPr lang="en-GB" noProof="0" dirty="0"/>
              <a:t>Introduction to the Module and the Limits to Growth</a:t>
            </a:r>
          </a:p>
        </p:txBody>
      </p:sp>
      <p:sp>
        <p:nvSpPr>
          <p:cNvPr id="4" name="Slide Number Placeholder 3">
            <a:extLst>
              <a:ext uri="{FF2B5EF4-FFF2-40B4-BE49-F238E27FC236}">
                <a16:creationId xmlns:a16="http://schemas.microsoft.com/office/drawing/2014/main" id="{9692339B-E981-40BE-8432-38FB892C8408}"/>
              </a:ext>
            </a:extLst>
          </p:cNvPr>
          <p:cNvSpPr>
            <a:spLocks noGrp="1"/>
          </p:cNvSpPr>
          <p:nvPr>
            <p:ph type="sldNum" sz="quarter" idx="11"/>
          </p:nvPr>
        </p:nvSpPr>
        <p:spPr/>
        <p:txBody>
          <a:bodyPr/>
          <a:lstStyle/>
          <a:p>
            <a:pPr rtl="0"/>
            <a:fld id="{19B51A1E-902D-48AF-9020-955120F399B6}" type="slidenum">
              <a:rPr lang="en-GB" noProof="0" smtClean="0"/>
              <a:pPr rtl="0"/>
              <a:t>9</a:t>
            </a:fld>
            <a:endParaRPr lang="en-GB" noProof="0"/>
          </a:p>
        </p:txBody>
      </p:sp>
      <p:sp>
        <p:nvSpPr>
          <p:cNvPr id="5" name="Text Placeholder 4">
            <a:extLst>
              <a:ext uri="{FF2B5EF4-FFF2-40B4-BE49-F238E27FC236}">
                <a16:creationId xmlns:a16="http://schemas.microsoft.com/office/drawing/2014/main" id="{FC2A2C88-D45C-4E2F-BF14-C3F785C7B679}"/>
              </a:ext>
            </a:extLst>
          </p:cNvPr>
          <p:cNvSpPr>
            <a:spLocks noGrp="1"/>
          </p:cNvSpPr>
          <p:nvPr>
            <p:ph type="body" sz="quarter" idx="12"/>
          </p:nvPr>
        </p:nvSpPr>
        <p:spPr/>
        <p:txBody>
          <a:bodyPr/>
          <a:lstStyle/>
          <a:p>
            <a:r>
              <a:rPr lang="en-GB" dirty="0"/>
              <a:t>WEEK 2</a:t>
            </a:r>
          </a:p>
        </p:txBody>
      </p:sp>
      <p:sp>
        <p:nvSpPr>
          <p:cNvPr id="6" name="Text Placeholder 5">
            <a:extLst>
              <a:ext uri="{FF2B5EF4-FFF2-40B4-BE49-F238E27FC236}">
                <a16:creationId xmlns:a16="http://schemas.microsoft.com/office/drawing/2014/main" id="{6EAFA66C-A0EC-4262-A727-3D803E22AC50}"/>
              </a:ext>
            </a:extLst>
          </p:cNvPr>
          <p:cNvSpPr>
            <a:spLocks noGrp="1"/>
          </p:cNvSpPr>
          <p:nvPr>
            <p:ph type="body" sz="quarter" idx="13"/>
          </p:nvPr>
        </p:nvSpPr>
        <p:spPr/>
        <p:txBody>
          <a:bodyPr/>
          <a:lstStyle/>
          <a:p>
            <a:r>
              <a:rPr lang="en-GB" dirty="0"/>
              <a:t>WEEKS 3 AND 4</a:t>
            </a:r>
          </a:p>
        </p:txBody>
      </p:sp>
      <p:sp>
        <p:nvSpPr>
          <p:cNvPr id="7" name="Text Placeholder 6">
            <a:extLst>
              <a:ext uri="{FF2B5EF4-FFF2-40B4-BE49-F238E27FC236}">
                <a16:creationId xmlns:a16="http://schemas.microsoft.com/office/drawing/2014/main" id="{387F64EF-8EFA-47E5-8EFA-940019A38D54}"/>
              </a:ext>
            </a:extLst>
          </p:cNvPr>
          <p:cNvSpPr>
            <a:spLocks noGrp="1"/>
          </p:cNvSpPr>
          <p:nvPr>
            <p:ph type="body" sz="quarter" idx="14"/>
          </p:nvPr>
        </p:nvSpPr>
        <p:spPr/>
        <p:txBody>
          <a:bodyPr/>
          <a:lstStyle/>
          <a:p>
            <a:r>
              <a:rPr lang="en-GB" dirty="0"/>
              <a:t>WEEKS 5 - 9</a:t>
            </a:r>
          </a:p>
        </p:txBody>
      </p:sp>
      <p:sp>
        <p:nvSpPr>
          <p:cNvPr id="8" name="Text Placeholder 7">
            <a:extLst>
              <a:ext uri="{FF2B5EF4-FFF2-40B4-BE49-F238E27FC236}">
                <a16:creationId xmlns:a16="http://schemas.microsoft.com/office/drawing/2014/main" id="{605A5E6C-6482-4C3C-A9CA-6F56796C24D7}"/>
              </a:ext>
            </a:extLst>
          </p:cNvPr>
          <p:cNvSpPr>
            <a:spLocks noGrp="1"/>
          </p:cNvSpPr>
          <p:nvPr>
            <p:ph type="body" sz="quarter" idx="15"/>
          </p:nvPr>
        </p:nvSpPr>
        <p:spPr/>
        <p:txBody>
          <a:bodyPr/>
          <a:lstStyle/>
          <a:p>
            <a:r>
              <a:rPr lang="en-GB" dirty="0"/>
              <a:t>Week 10</a:t>
            </a:r>
          </a:p>
        </p:txBody>
      </p:sp>
      <p:sp>
        <p:nvSpPr>
          <p:cNvPr id="9" name="Text Placeholder 8">
            <a:extLst>
              <a:ext uri="{FF2B5EF4-FFF2-40B4-BE49-F238E27FC236}">
                <a16:creationId xmlns:a16="http://schemas.microsoft.com/office/drawing/2014/main" id="{28777D1E-1EAE-403D-82C2-0F3ADFFBDB5E}"/>
              </a:ext>
            </a:extLst>
          </p:cNvPr>
          <p:cNvSpPr>
            <a:spLocks noGrp="1"/>
          </p:cNvSpPr>
          <p:nvPr>
            <p:ph type="body" sz="quarter" idx="16"/>
          </p:nvPr>
        </p:nvSpPr>
        <p:spPr/>
        <p:txBody>
          <a:bodyPr/>
          <a:lstStyle/>
          <a:p>
            <a:r>
              <a:rPr lang="en-GB" sz="1700" dirty="0"/>
              <a:t>Our problem (I)</a:t>
            </a:r>
          </a:p>
        </p:txBody>
      </p:sp>
      <p:sp>
        <p:nvSpPr>
          <p:cNvPr id="10" name="Text Placeholder 9">
            <a:extLst>
              <a:ext uri="{FF2B5EF4-FFF2-40B4-BE49-F238E27FC236}">
                <a16:creationId xmlns:a16="http://schemas.microsoft.com/office/drawing/2014/main" id="{38F596B9-0FBA-45E4-A65F-5AAB35AB825B}"/>
              </a:ext>
            </a:extLst>
          </p:cNvPr>
          <p:cNvSpPr>
            <a:spLocks noGrp="1"/>
          </p:cNvSpPr>
          <p:nvPr>
            <p:ph type="body" sz="quarter" idx="17"/>
          </p:nvPr>
        </p:nvSpPr>
        <p:spPr/>
        <p:txBody>
          <a:bodyPr/>
          <a:lstStyle/>
          <a:p>
            <a:r>
              <a:rPr lang="en-GB" sz="1700" dirty="0"/>
              <a:t>Our problem (II)</a:t>
            </a:r>
          </a:p>
        </p:txBody>
      </p:sp>
      <p:sp>
        <p:nvSpPr>
          <p:cNvPr id="11" name="Text Placeholder 10">
            <a:extLst>
              <a:ext uri="{FF2B5EF4-FFF2-40B4-BE49-F238E27FC236}">
                <a16:creationId xmlns:a16="http://schemas.microsoft.com/office/drawing/2014/main" id="{F7DAA722-909F-48F5-AC61-A69E2460FA2B}"/>
              </a:ext>
            </a:extLst>
          </p:cNvPr>
          <p:cNvSpPr>
            <a:spLocks noGrp="1"/>
          </p:cNvSpPr>
          <p:nvPr>
            <p:ph type="body" sz="quarter" idx="18"/>
          </p:nvPr>
        </p:nvSpPr>
        <p:spPr/>
        <p:txBody>
          <a:bodyPr/>
          <a:lstStyle/>
          <a:p>
            <a:r>
              <a:rPr lang="en-GB" sz="1700" dirty="0"/>
              <a:t>Ethical responses</a:t>
            </a:r>
          </a:p>
        </p:txBody>
      </p:sp>
      <p:sp>
        <p:nvSpPr>
          <p:cNvPr id="12" name="Text Placeholder 11">
            <a:extLst>
              <a:ext uri="{FF2B5EF4-FFF2-40B4-BE49-F238E27FC236}">
                <a16:creationId xmlns:a16="http://schemas.microsoft.com/office/drawing/2014/main" id="{C150D0A1-FA35-44DA-8A6D-9D09468C6AED}"/>
              </a:ext>
            </a:extLst>
          </p:cNvPr>
          <p:cNvSpPr>
            <a:spLocks noGrp="1"/>
          </p:cNvSpPr>
          <p:nvPr>
            <p:ph type="body" sz="quarter" idx="19"/>
          </p:nvPr>
        </p:nvSpPr>
        <p:spPr/>
        <p:txBody>
          <a:bodyPr/>
          <a:lstStyle/>
          <a:p>
            <a:r>
              <a:rPr lang="en-GB" sz="1700" dirty="0"/>
              <a:t>Policy responses</a:t>
            </a:r>
          </a:p>
        </p:txBody>
      </p:sp>
      <p:sp>
        <p:nvSpPr>
          <p:cNvPr id="13" name="Text Placeholder 12">
            <a:extLst>
              <a:ext uri="{FF2B5EF4-FFF2-40B4-BE49-F238E27FC236}">
                <a16:creationId xmlns:a16="http://schemas.microsoft.com/office/drawing/2014/main" id="{02FE3930-82B3-4C23-AC21-18CB8C98D5FF}"/>
              </a:ext>
            </a:extLst>
          </p:cNvPr>
          <p:cNvSpPr>
            <a:spLocks noGrp="1"/>
          </p:cNvSpPr>
          <p:nvPr>
            <p:ph type="body" sz="quarter" idx="20"/>
          </p:nvPr>
        </p:nvSpPr>
        <p:spPr/>
        <p:txBody>
          <a:bodyPr/>
          <a:lstStyle/>
          <a:p>
            <a:r>
              <a:rPr lang="en-GB" sz="1700" dirty="0"/>
              <a:t>A conceptual test</a:t>
            </a:r>
          </a:p>
        </p:txBody>
      </p:sp>
      <p:sp>
        <p:nvSpPr>
          <p:cNvPr id="14" name="Text Placeholder 13">
            <a:extLst>
              <a:ext uri="{FF2B5EF4-FFF2-40B4-BE49-F238E27FC236}">
                <a16:creationId xmlns:a16="http://schemas.microsoft.com/office/drawing/2014/main" id="{6AD145C4-B03A-48D5-AC42-6AA5E49481E6}"/>
              </a:ext>
            </a:extLst>
          </p:cNvPr>
          <p:cNvSpPr>
            <a:spLocks noGrp="1"/>
          </p:cNvSpPr>
          <p:nvPr>
            <p:ph type="body" sz="quarter" idx="21"/>
          </p:nvPr>
        </p:nvSpPr>
        <p:spPr/>
        <p:txBody>
          <a:bodyPr/>
          <a:lstStyle/>
          <a:p>
            <a:r>
              <a:rPr lang="en-GB" dirty="0"/>
              <a:t>WEEK 1</a:t>
            </a:r>
          </a:p>
        </p:txBody>
      </p:sp>
      <p:sp>
        <p:nvSpPr>
          <p:cNvPr id="20" name="Arrow: Right 19">
            <a:extLst>
              <a:ext uri="{FF2B5EF4-FFF2-40B4-BE49-F238E27FC236}">
                <a16:creationId xmlns:a16="http://schemas.microsoft.com/office/drawing/2014/main" id="{37E696F9-7FD3-4D83-B2E6-621D8036CAED}"/>
              </a:ext>
            </a:extLst>
          </p:cNvPr>
          <p:cNvSpPr/>
          <p:nvPr/>
        </p:nvSpPr>
        <p:spPr>
          <a:xfrm>
            <a:off x="2423397" y="2658700"/>
            <a:ext cx="372534" cy="22518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0C3FDF69-9947-4475-9BBF-9D82B1CE1044}"/>
              </a:ext>
            </a:extLst>
          </p:cNvPr>
          <p:cNvSpPr/>
          <p:nvPr/>
        </p:nvSpPr>
        <p:spPr>
          <a:xfrm>
            <a:off x="4824469" y="2658700"/>
            <a:ext cx="372534" cy="22518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A4649420-7996-40A7-ABF8-97D6EA3409C8}"/>
              </a:ext>
            </a:extLst>
          </p:cNvPr>
          <p:cNvSpPr/>
          <p:nvPr/>
        </p:nvSpPr>
        <p:spPr>
          <a:xfrm>
            <a:off x="6994999" y="2658700"/>
            <a:ext cx="372534" cy="22518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E49EAD39-E66A-469E-836C-BF8D901A4220}"/>
              </a:ext>
            </a:extLst>
          </p:cNvPr>
          <p:cNvSpPr/>
          <p:nvPr/>
        </p:nvSpPr>
        <p:spPr>
          <a:xfrm>
            <a:off x="9396069" y="2658700"/>
            <a:ext cx="372534" cy="22518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0DB88E4-A174-4108-9FCC-C7A8D599637E}"/>
              </a:ext>
            </a:extLst>
          </p:cNvPr>
          <p:cNvSpPr txBox="1"/>
          <p:nvPr/>
        </p:nvSpPr>
        <p:spPr>
          <a:xfrm>
            <a:off x="926815" y="2438947"/>
            <a:ext cx="1175899" cy="655362"/>
          </a:xfrm>
          <a:prstGeom prst="rect">
            <a:avLst/>
          </a:prstGeom>
          <a:noFill/>
        </p:spPr>
        <p:txBody>
          <a:bodyPr wrap="square" lIns="0" tIns="0" rIns="0" bIns="0" rtlCol="0" anchor="ctr">
            <a:noAutofit/>
          </a:bodyPr>
          <a:lstStyle/>
          <a:p>
            <a:pPr algn="ctr"/>
            <a:r>
              <a:rPr lang="en-GB" sz="1200" b="1" dirty="0">
                <a:solidFill>
                  <a:schemeClr val="tx1">
                    <a:lumMod val="75000"/>
                    <a:lumOff val="25000"/>
                  </a:schemeClr>
                </a:solidFill>
              </a:rPr>
              <a:t>ENVIRONMENTAL LIMITS AND REASON</a:t>
            </a:r>
            <a:endParaRPr lang="en-GB" sz="1200" b="1" dirty="0">
              <a:solidFill>
                <a:schemeClr val="tx1">
                  <a:lumMod val="75000"/>
                  <a:lumOff val="25000"/>
                </a:schemeClr>
              </a:solidFill>
              <a:latin typeface="+mn-lt"/>
            </a:endParaRPr>
          </a:p>
        </p:txBody>
      </p:sp>
      <p:sp>
        <p:nvSpPr>
          <p:cNvPr id="25" name="TextBox 24">
            <a:extLst>
              <a:ext uri="{FF2B5EF4-FFF2-40B4-BE49-F238E27FC236}">
                <a16:creationId xmlns:a16="http://schemas.microsoft.com/office/drawing/2014/main" id="{96EAD93F-2647-49C5-A489-D92177881B7B}"/>
              </a:ext>
            </a:extLst>
          </p:cNvPr>
          <p:cNvSpPr txBox="1"/>
          <p:nvPr/>
        </p:nvSpPr>
        <p:spPr>
          <a:xfrm>
            <a:off x="3303362" y="2514629"/>
            <a:ext cx="1006014" cy="504000"/>
          </a:xfrm>
          <a:prstGeom prst="rect">
            <a:avLst/>
          </a:prstGeom>
          <a:noFill/>
        </p:spPr>
        <p:txBody>
          <a:bodyPr wrap="square" lIns="0" tIns="0" rIns="0" bIns="0" rtlCol="0" anchor="ctr">
            <a:noAutofit/>
          </a:bodyPr>
          <a:lstStyle/>
          <a:p>
            <a:pPr algn="ctr"/>
            <a:r>
              <a:rPr lang="en-GB" sz="1200" b="1" dirty="0">
                <a:solidFill>
                  <a:schemeClr val="tx1">
                    <a:lumMod val="75000"/>
                    <a:lumOff val="25000"/>
                  </a:schemeClr>
                </a:solidFill>
              </a:rPr>
              <a:t>RISK AND SUSTAINABILITY</a:t>
            </a:r>
            <a:endParaRPr lang="en-GB" sz="1200" b="1" dirty="0">
              <a:solidFill>
                <a:schemeClr val="tx1">
                  <a:lumMod val="75000"/>
                  <a:lumOff val="25000"/>
                </a:schemeClr>
              </a:solidFill>
              <a:latin typeface="+mn-lt"/>
            </a:endParaRPr>
          </a:p>
        </p:txBody>
      </p:sp>
      <p:sp>
        <p:nvSpPr>
          <p:cNvPr id="26" name="TextBox 25">
            <a:extLst>
              <a:ext uri="{FF2B5EF4-FFF2-40B4-BE49-F238E27FC236}">
                <a16:creationId xmlns:a16="http://schemas.microsoft.com/office/drawing/2014/main" id="{48C30C3C-4271-4030-BB85-37404992E088}"/>
              </a:ext>
            </a:extLst>
          </p:cNvPr>
          <p:cNvSpPr txBox="1"/>
          <p:nvPr/>
        </p:nvSpPr>
        <p:spPr>
          <a:xfrm>
            <a:off x="5592994" y="2514629"/>
            <a:ext cx="1006014" cy="504000"/>
          </a:xfrm>
          <a:prstGeom prst="rect">
            <a:avLst/>
          </a:prstGeom>
          <a:noFill/>
        </p:spPr>
        <p:txBody>
          <a:bodyPr wrap="square" lIns="0" tIns="0" rIns="0" bIns="0" rtlCol="0" anchor="ctr">
            <a:noAutofit/>
          </a:bodyPr>
          <a:lstStyle/>
          <a:p>
            <a:pPr algn="ctr"/>
            <a:r>
              <a:rPr lang="en-GB" sz="1200" b="1" dirty="0">
                <a:solidFill>
                  <a:schemeClr val="tx1">
                    <a:lumMod val="75000"/>
                    <a:lumOff val="25000"/>
                  </a:schemeClr>
                </a:solidFill>
                <a:latin typeface="+mn-lt"/>
              </a:rPr>
              <a:t>ETHICS AND REASON</a:t>
            </a:r>
          </a:p>
        </p:txBody>
      </p:sp>
      <p:sp>
        <p:nvSpPr>
          <p:cNvPr id="27" name="TextBox 26">
            <a:extLst>
              <a:ext uri="{FF2B5EF4-FFF2-40B4-BE49-F238E27FC236}">
                <a16:creationId xmlns:a16="http://schemas.microsoft.com/office/drawing/2014/main" id="{51FDA2E1-5C50-4B9D-A117-BE21649040D8}"/>
              </a:ext>
            </a:extLst>
          </p:cNvPr>
          <p:cNvSpPr txBox="1"/>
          <p:nvPr/>
        </p:nvSpPr>
        <p:spPr>
          <a:xfrm>
            <a:off x="7892299" y="2363266"/>
            <a:ext cx="1006014" cy="806725"/>
          </a:xfrm>
          <a:prstGeom prst="rect">
            <a:avLst/>
          </a:prstGeom>
          <a:noFill/>
        </p:spPr>
        <p:txBody>
          <a:bodyPr wrap="square" lIns="0" tIns="0" rIns="0" bIns="0" rtlCol="0" anchor="ctr">
            <a:noAutofit/>
          </a:bodyPr>
          <a:lstStyle/>
          <a:p>
            <a:pPr algn="ctr"/>
            <a:r>
              <a:rPr lang="en-GB" sz="1200" b="1" dirty="0">
                <a:solidFill>
                  <a:schemeClr val="tx1">
                    <a:lumMod val="75000"/>
                    <a:lumOff val="25000"/>
                  </a:schemeClr>
                </a:solidFill>
                <a:latin typeface="+mn-lt"/>
              </a:rPr>
              <a:t>WHAT CAN WE DO</a:t>
            </a:r>
            <a:r>
              <a:rPr lang="en-GB" sz="1200" b="1" dirty="0">
                <a:solidFill>
                  <a:schemeClr val="tx1">
                    <a:lumMod val="75000"/>
                    <a:lumOff val="25000"/>
                  </a:schemeClr>
                </a:solidFill>
              </a:rPr>
              <a:t>? WHAT </a:t>
            </a:r>
            <a:r>
              <a:rPr lang="en-GB" sz="1200" b="1" i="1" dirty="0">
                <a:solidFill>
                  <a:schemeClr val="tx1">
                    <a:lumMod val="75000"/>
                    <a:lumOff val="25000"/>
                  </a:schemeClr>
                </a:solidFill>
              </a:rPr>
              <a:t>SHOULD </a:t>
            </a:r>
            <a:r>
              <a:rPr lang="en-GB" sz="1200" b="1" dirty="0">
                <a:solidFill>
                  <a:schemeClr val="tx1">
                    <a:lumMod val="75000"/>
                    <a:lumOff val="25000"/>
                  </a:schemeClr>
                </a:solidFill>
              </a:rPr>
              <a:t>WE DO?</a:t>
            </a:r>
            <a:endParaRPr lang="en-GB" sz="1200" b="1" dirty="0">
              <a:solidFill>
                <a:schemeClr val="tx1">
                  <a:lumMod val="75000"/>
                  <a:lumOff val="25000"/>
                </a:schemeClr>
              </a:solidFill>
              <a:latin typeface="+mn-lt"/>
            </a:endParaRPr>
          </a:p>
        </p:txBody>
      </p:sp>
      <p:sp>
        <p:nvSpPr>
          <p:cNvPr id="28" name="TextBox 27">
            <a:extLst>
              <a:ext uri="{FF2B5EF4-FFF2-40B4-BE49-F238E27FC236}">
                <a16:creationId xmlns:a16="http://schemas.microsoft.com/office/drawing/2014/main" id="{FDECB25F-C278-496F-8ABC-492291F1B392}"/>
              </a:ext>
            </a:extLst>
          </p:cNvPr>
          <p:cNvSpPr txBox="1"/>
          <p:nvPr/>
        </p:nvSpPr>
        <p:spPr>
          <a:xfrm>
            <a:off x="10191604" y="2514629"/>
            <a:ext cx="1006014" cy="504000"/>
          </a:xfrm>
          <a:prstGeom prst="rect">
            <a:avLst/>
          </a:prstGeom>
          <a:noFill/>
        </p:spPr>
        <p:txBody>
          <a:bodyPr wrap="square" lIns="0" tIns="0" rIns="0" bIns="0" rtlCol="0" anchor="ctr">
            <a:noAutofit/>
          </a:bodyPr>
          <a:lstStyle/>
          <a:p>
            <a:pPr algn="ctr"/>
            <a:r>
              <a:rPr lang="en-GB" sz="1200" b="1" dirty="0">
                <a:solidFill>
                  <a:schemeClr val="tx1">
                    <a:lumMod val="75000"/>
                    <a:lumOff val="25000"/>
                  </a:schemeClr>
                </a:solidFill>
              </a:rPr>
              <a:t>THE EXAMPLE OF CLIMATE CHANGE</a:t>
            </a:r>
            <a:endParaRPr lang="en-GB" sz="1200" b="1" dirty="0">
              <a:solidFill>
                <a:schemeClr val="tx1">
                  <a:lumMod val="75000"/>
                  <a:lumOff val="25000"/>
                </a:schemeClr>
              </a:solidFill>
              <a:latin typeface="+mn-lt"/>
            </a:endParaRPr>
          </a:p>
        </p:txBody>
      </p:sp>
    </p:spTree>
    <p:extLst>
      <p:ext uri="{BB962C8B-B14F-4D97-AF65-F5344CB8AC3E}">
        <p14:creationId xmlns:p14="http://schemas.microsoft.com/office/powerpoint/2010/main" val="1512363820"/>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228</TotalTime>
  <Words>1228</Words>
  <Application>Microsoft Office PowerPoint</Application>
  <PresentationFormat>Widescreen</PresentationFormat>
  <Paragraphs>133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 Light</vt:lpstr>
      <vt:lpstr>Calibri</vt:lpstr>
      <vt:lpstr>Times New Roman</vt:lpstr>
      <vt:lpstr>Arial</vt:lpstr>
      <vt:lpstr>Rockwell</vt:lpstr>
      <vt:lpstr>Office Theme</vt:lpstr>
      <vt:lpstr>PowerPoint Presentation</vt:lpstr>
      <vt:lpstr>1. Introducing the module</vt:lpstr>
      <vt:lpstr>An heuristic to simplify our questions</vt:lpstr>
      <vt:lpstr>The politics of ends and means</vt:lpstr>
      <vt:lpstr>2. Concepts and Problems</vt:lpstr>
      <vt:lpstr>3. The Limits to Growth Debate (I)</vt:lpstr>
      <vt:lpstr>The Limits to Growth Debate (II)</vt:lpstr>
      <vt:lpstr>Limits and the reason heuristic</vt:lpstr>
      <vt:lpstr>4. A Map of the Module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5</cp:revision>
  <dcterms:created xsi:type="dcterms:W3CDTF">2021-01-09T08:06:27Z</dcterms:created>
  <dcterms:modified xsi:type="dcterms:W3CDTF">2021-04-15T11:55:57Z</dcterms:modified>
</cp:coreProperties>
</file>